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1"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80" r:id="rId22"/>
    <p:sldId id="281" r:id="rId23"/>
    <p:sldId id="282" r:id="rId24"/>
    <p:sldId id="283" r:id="rId25"/>
    <p:sldId id="278" r:id="rId26"/>
    <p:sldId id="284" r:id="rId27"/>
    <p:sldId id="286" r:id="rId28"/>
    <p:sldId id="287" r:id="rId29"/>
    <p:sldId id="288" r:id="rId30"/>
    <p:sldId id="289" r:id="rId31"/>
    <p:sldId id="290" r:id="rId32"/>
    <p:sldId id="291" r:id="rId33"/>
    <p:sldId id="292" r:id="rId34"/>
    <p:sldId id="307" r:id="rId35"/>
    <p:sldId id="293" r:id="rId36"/>
    <p:sldId id="306" r:id="rId37"/>
    <p:sldId id="295" r:id="rId38"/>
    <p:sldId id="296" r:id="rId39"/>
    <p:sldId id="297" r:id="rId40"/>
    <p:sldId id="298" r:id="rId41"/>
    <p:sldId id="299" r:id="rId42"/>
    <p:sldId id="300" r:id="rId43"/>
    <p:sldId id="301" r:id="rId44"/>
    <p:sldId id="302" r:id="rId45"/>
    <p:sldId id="303" r:id="rId46"/>
    <p:sldId id="304" r:id="rId47"/>
    <p:sldId id="305" r:id="rId48"/>
    <p:sldId id="26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3" d="100"/>
          <a:sy n="103" d="100"/>
        </p:scale>
        <p:origin x="81"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154857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66237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28727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110607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1401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615490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04447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12293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21679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6007-2B7B-4FDD-B9BB-480759807AE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16557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166007-2B7B-4FDD-B9BB-480759807AE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246648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166007-2B7B-4FDD-B9BB-480759807AE1}" type="datetimeFigureOut">
              <a:rPr lang="en-IN" smtClean="0"/>
              <a:t>23-02-2024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684356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166007-2B7B-4FDD-B9BB-480759807AE1}" type="datetimeFigureOut">
              <a:rPr lang="en-IN" smtClean="0"/>
              <a:t>23-02-2024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358694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66007-2B7B-4FDD-B9BB-480759807AE1}" type="datetimeFigureOut">
              <a:rPr lang="en-IN" smtClean="0"/>
              <a:t>23-02-2024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695834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16254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166007-2B7B-4FDD-B9BB-480759807AE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C81714-BE61-484F-91DD-69554543E5DF}" type="slidenum">
              <a:rPr lang="en-IN" smtClean="0"/>
              <a:t>‹#›</a:t>
            </a:fld>
            <a:endParaRPr lang="en-IN"/>
          </a:p>
        </p:txBody>
      </p:sp>
    </p:spTree>
    <p:extLst>
      <p:ext uri="{BB962C8B-B14F-4D97-AF65-F5344CB8AC3E}">
        <p14:creationId xmlns:p14="http://schemas.microsoft.com/office/powerpoint/2010/main" val="46956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166007-2B7B-4FDD-B9BB-480759807AE1}" type="datetimeFigureOut">
              <a:rPr lang="en-IN" smtClean="0"/>
              <a:t>23-02-2024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DC81714-BE61-484F-91DD-69554543E5DF}" type="slidenum">
              <a:rPr lang="en-IN" smtClean="0"/>
              <a:t>‹#›</a:t>
            </a:fld>
            <a:endParaRPr lang="en-IN"/>
          </a:p>
        </p:txBody>
      </p:sp>
    </p:spTree>
    <p:extLst>
      <p:ext uri="{BB962C8B-B14F-4D97-AF65-F5344CB8AC3E}">
        <p14:creationId xmlns:p14="http://schemas.microsoft.com/office/powerpoint/2010/main" val="3725787400"/>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towardsdatascience.com/random-forest-in-python-24d0893d51c0" TargetMode="External"/><Relationship Id="rId2" Type="http://schemas.openxmlformats.org/officeDocument/2006/relationships/hyperlink" Target="https://towardsdatascience.com/building-a-logistic-regression-in-python-step-by-step-becd4d56c9c8" TargetMode="External"/><Relationship Id="rId1" Type="http://schemas.openxmlformats.org/officeDocument/2006/relationships/slideLayout" Target="../slideLayouts/slideLayout2.xml"/><Relationship Id="rId6" Type="http://schemas.openxmlformats.org/officeDocument/2006/relationships/hyperlink" Target="https://dl.acm.org/doi/abs/10.1145/3342999.3343015" TargetMode="External"/><Relationship Id="rId5" Type="http://schemas.openxmlformats.org/officeDocument/2006/relationships/hyperlink" Target="https://ieeexplore.ieee.org/abstract/document/9362842/https:/ieeexplore.ieee.org/document/9848885" TargetMode="External"/><Relationship Id="rId4" Type="http://schemas.openxmlformats.org/officeDocument/2006/relationships/hyperlink" Target="https://towardsdatascience.com/an-exhaustive-guide-to-classification-using-decision-trees-8d472e77223f"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archive.ics.uci.edu/dataset/45/heart+disea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020A-3A86-E0E6-0410-F62B5694CDEB}"/>
              </a:ext>
            </a:extLst>
          </p:cNvPr>
          <p:cNvSpPr>
            <a:spLocks noGrp="1"/>
          </p:cNvSpPr>
          <p:nvPr>
            <p:ph type="ctrTitle"/>
          </p:nvPr>
        </p:nvSpPr>
        <p:spPr/>
        <p:txBody>
          <a:bodyPr/>
          <a:lstStyle/>
          <a:p>
            <a:pPr algn="ctr">
              <a:lnSpc>
                <a:spcPct val="100000"/>
              </a:lnSpc>
            </a:pPr>
            <a:br>
              <a:rPr lang="en-US" dirty="0"/>
            </a:br>
            <a:r>
              <a:rPr lang="en-US" sz="2500" dirty="0"/>
              <a:t>19CSE305 – Machine Learning</a:t>
            </a:r>
            <a:br>
              <a:rPr lang="en-US" dirty="0"/>
            </a:br>
            <a:r>
              <a:rPr lang="en-US" sz="5000" dirty="0"/>
              <a:t>Heart Attack Predictor</a:t>
            </a:r>
            <a:endParaRPr lang="en-IN" sz="5000" dirty="0"/>
          </a:p>
        </p:txBody>
      </p:sp>
      <p:sp>
        <p:nvSpPr>
          <p:cNvPr id="3" name="Subtitle 2">
            <a:extLst>
              <a:ext uri="{FF2B5EF4-FFF2-40B4-BE49-F238E27FC236}">
                <a16:creationId xmlns:a16="http://schemas.microsoft.com/office/drawing/2014/main" id="{DE5C152C-1CAA-F74D-60C2-D870AE636F36}"/>
              </a:ext>
            </a:extLst>
          </p:cNvPr>
          <p:cNvSpPr>
            <a:spLocks noGrp="1"/>
          </p:cNvSpPr>
          <p:nvPr>
            <p:ph type="subTitle" idx="1"/>
          </p:nvPr>
        </p:nvSpPr>
        <p:spPr>
          <a:xfrm>
            <a:off x="680322" y="4394039"/>
            <a:ext cx="8144134" cy="2024690"/>
          </a:xfrm>
        </p:spPr>
        <p:txBody>
          <a:bodyPr>
            <a:normAutofit/>
          </a:bodyPr>
          <a:lstStyle/>
          <a:p>
            <a:pPr algn="ctr"/>
            <a:r>
              <a:rPr lang="en-US" b="1" dirty="0"/>
              <a:t>TEAM MEMBERS</a:t>
            </a:r>
          </a:p>
          <a:p>
            <a:pPr algn="ctr">
              <a:spcBef>
                <a:spcPts val="600"/>
              </a:spcBef>
            </a:pPr>
            <a:r>
              <a:rPr lang="en-US" dirty="0"/>
              <a:t>CB.EN.U4CSE21002 - Abhinav </a:t>
            </a:r>
            <a:r>
              <a:rPr lang="en-US" dirty="0" err="1"/>
              <a:t>Saravanakumar</a:t>
            </a:r>
            <a:endParaRPr lang="en-US" dirty="0"/>
          </a:p>
          <a:p>
            <a:pPr algn="ctr">
              <a:spcBef>
                <a:spcPts val="600"/>
              </a:spcBef>
            </a:pPr>
            <a:r>
              <a:rPr lang="en-US" dirty="0"/>
              <a:t>CB.EN.U4CSE21015 - </a:t>
            </a:r>
            <a:r>
              <a:rPr lang="en-US" dirty="0" err="1"/>
              <a:t>Dharaneesh</a:t>
            </a:r>
            <a:r>
              <a:rPr lang="en-US" dirty="0"/>
              <a:t> P</a:t>
            </a:r>
          </a:p>
          <a:p>
            <a:pPr algn="ctr">
              <a:spcBef>
                <a:spcPts val="600"/>
              </a:spcBef>
            </a:pPr>
            <a:r>
              <a:rPr lang="en-US" dirty="0"/>
              <a:t>CB.EN.U4CSE21020 - </a:t>
            </a:r>
            <a:r>
              <a:rPr lang="en-US" dirty="0" err="1"/>
              <a:t>Guruprasath</a:t>
            </a:r>
            <a:r>
              <a:rPr lang="en-US" dirty="0"/>
              <a:t> M</a:t>
            </a:r>
          </a:p>
          <a:p>
            <a:pPr algn="ctr">
              <a:spcBef>
                <a:spcPts val="600"/>
              </a:spcBef>
            </a:pPr>
            <a:r>
              <a:rPr lang="en-US" dirty="0"/>
              <a:t>CB.EN.U4CSE21045 - Praveen N</a:t>
            </a:r>
          </a:p>
        </p:txBody>
      </p:sp>
    </p:spTree>
    <p:extLst>
      <p:ext uri="{BB962C8B-B14F-4D97-AF65-F5344CB8AC3E}">
        <p14:creationId xmlns:p14="http://schemas.microsoft.com/office/powerpoint/2010/main" val="297276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409351"/>
            <a:ext cx="8596668" cy="4632012"/>
          </a:xfrm>
        </p:spPr>
        <p:txBody>
          <a:bodyPr/>
          <a:lstStyle/>
          <a:p>
            <a:pPr marL="0" indent="0">
              <a:buNone/>
            </a:pPr>
            <a:r>
              <a:rPr lang="en-GB" dirty="0"/>
              <a:t>LOGISTIC REGRESSION MODEL:</a:t>
            </a:r>
          </a:p>
          <a:p>
            <a:endParaRPr lang="en-IN" dirty="0"/>
          </a:p>
        </p:txBody>
      </p:sp>
      <p:pic>
        <p:nvPicPr>
          <p:cNvPr id="5" name="Picture 4">
            <a:extLst>
              <a:ext uri="{FF2B5EF4-FFF2-40B4-BE49-F238E27FC236}">
                <a16:creationId xmlns:a16="http://schemas.microsoft.com/office/drawing/2014/main" id="{C315B23C-B657-5EFD-EE81-3F61A587C38F}"/>
              </a:ext>
            </a:extLst>
          </p:cNvPr>
          <p:cNvPicPr>
            <a:picLocks noChangeAspect="1"/>
          </p:cNvPicPr>
          <p:nvPr/>
        </p:nvPicPr>
        <p:blipFill>
          <a:blip r:embed="rId2"/>
          <a:stretch>
            <a:fillRect/>
          </a:stretch>
        </p:blipFill>
        <p:spPr>
          <a:xfrm>
            <a:off x="2293309" y="1930400"/>
            <a:ext cx="5364718" cy="4624253"/>
          </a:xfrm>
          <a:prstGeom prst="rect">
            <a:avLst/>
          </a:prstGeom>
        </p:spPr>
      </p:pic>
    </p:spTree>
    <p:extLst>
      <p:ext uri="{BB962C8B-B14F-4D97-AF65-F5344CB8AC3E}">
        <p14:creationId xmlns:p14="http://schemas.microsoft.com/office/powerpoint/2010/main" val="391765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325461"/>
            <a:ext cx="8596668" cy="4715901"/>
          </a:xfrm>
        </p:spPr>
        <p:txBody>
          <a:bodyPr/>
          <a:lstStyle/>
          <a:p>
            <a:pPr marL="0" indent="0">
              <a:buNone/>
            </a:pPr>
            <a:r>
              <a:rPr lang="en-GB" dirty="0"/>
              <a:t>DECISION TREE:</a:t>
            </a:r>
          </a:p>
          <a:p>
            <a:endParaRPr lang="en-IN" dirty="0"/>
          </a:p>
        </p:txBody>
      </p:sp>
      <p:pic>
        <p:nvPicPr>
          <p:cNvPr id="6" name="Picture 5">
            <a:extLst>
              <a:ext uri="{FF2B5EF4-FFF2-40B4-BE49-F238E27FC236}">
                <a16:creationId xmlns:a16="http://schemas.microsoft.com/office/drawing/2014/main" id="{04DBD278-F7DA-49CB-1DC7-AD4A266EEE7A}"/>
              </a:ext>
            </a:extLst>
          </p:cNvPr>
          <p:cNvPicPr>
            <a:picLocks noChangeAspect="1"/>
          </p:cNvPicPr>
          <p:nvPr/>
        </p:nvPicPr>
        <p:blipFill>
          <a:blip r:embed="rId2"/>
          <a:stretch>
            <a:fillRect/>
          </a:stretch>
        </p:blipFill>
        <p:spPr>
          <a:xfrm>
            <a:off x="262826" y="1968656"/>
            <a:ext cx="4637834" cy="4034449"/>
          </a:xfrm>
          <a:prstGeom prst="rect">
            <a:avLst/>
          </a:prstGeom>
        </p:spPr>
      </p:pic>
      <p:pic>
        <p:nvPicPr>
          <p:cNvPr id="5" name="Picture 4">
            <a:extLst>
              <a:ext uri="{FF2B5EF4-FFF2-40B4-BE49-F238E27FC236}">
                <a16:creationId xmlns:a16="http://schemas.microsoft.com/office/drawing/2014/main" id="{733B0FBC-AADC-6CC6-BE67-BD4A889F1C21}"/>
              </a:ext>
            </a:extLst>
          </p:cNvPr>
          <p:cNvPicPr>
            <a:picLocks noChangeAspect="1"/>
          </p:cNvPicPr>
          <p:nvPr/>
        </p:nvPicPr>
        <p:blipFill>
          <a:blip r:embed="rId3"/>
          <a:stretch>
            <a:fillRect/>
          </a:stretch>
        </p:blipFill>
        <p:spPr>
          <a:xfrm>
            <a:off x="5744985" y="2457117"/>
            <a:ext cx="3733800" cy="3057525"/>
          </a:xfrm>
          <a:prstGeom prst="rect">
            <a:avLst/>
          </a:prstGeom>
        </p:spPr>
      </p:pic>
    </p:spTree>
    <p:extLst>
      <p:ext uri="{BB962C8B-B14F-4D97-AF65-F5344CB8AC3E}">
        <p14:creationId xmlns:p14="http://schemas.microsoft.com/office/powerpoint/2010/main" val="284039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RANDOM FOREST:</a:t>
            </a:r>
          </a:p>
          <a:p>
            <a:endParaRPr lang="en-IN" dirty="0"/>
          </a:p>
        </p:txBody>
      </p:sp>
      <p:pic>
        <p:nvPicPr>
          <p:cNvPr id="5" name="Picture 4">
            <a:extLst>
              <a:ext uri="{FF2B5EF4-FFF2-40B4-BE49-F238E27FC236}">
                <a16:creationId xmlns:a16="http://schemas.microsoft.com/office/drawing/2014/main" id="{D8E9283B-525E-619E-5960-E2C45D30BB5D}"/>
              </a:ext>
            </a:extLst>
          </p:cNvPr>
          <p:cNvPicPr>
            <a:picLocks noChangeAspect="1"/>
          </p:cNvPicPr>
          <p:nvPr/>
        </p:nvPicPr>
        <p:blipFill>
          <a:blip r:embed="rId2"/>
          <a:stretch>
            <a:fillRect/>
          </a:stretch>
        </p:blipFill>
        <p:spPr>
          <a:xfrm>
            <a:off x="376436" y="2743200"/>
            <a:ext cx="5811296" cy="4068384"/>
          </a:xfrm>
          <a:prstGeom prst="rect">
            <a:avLst/>
          </a:prstGeom>
        </p:spPr>
      </p:pic>
      <p:pic>
        <p:nvPicPr>
          <p:cNvPr id="9" name="Picture 8">
            <a:extLst>
              <a:ext uri="{FF2B5EF4-FFF2-40B4-BE49-F238E27FC236}">
                <a16:creationId xmlns:a16="http://schemas.microsoft.com/office/drawing/2014/main" id="{5BB2AA56-04A7-18C9-7179-0D03BE812EBB}"/>
              </a:ext>
            </a:extLst>
          </p:cNvPr>
          <p:cNvPicPr>
            <a:picLocks noChangeAspect="1"/>
          </p:cNvPicPr>
          <p:nvPr/>
        </p:nvPicPr>
        <p:blipFill>
          <a:blip r:embed="rId3"/>
          <a:stretch>
            <a:fillRect/>
          </a:stretch>
        </p:blipFill>
        <p:spPr>
          <a:xfrm>
            <a:off x="6936942" y="2571459"/>
            <a:ext cx="4388621" cy="4178453"/>
          </a:xfrm>
          <a:prstGeom prst="rect">
            <a:avLst/>
          </a:prstGeom>
        </p:spPr>
      </p:pic>
    </p:spTree>
    <p:extLst>
      <p:ext uri="{BB962C8B-B14F-4D97-AF65-F5344CB8AC3E}">
        <p14:creationId xmlns:p14="http://schemas.microsoft.com/office/powerpoint/2010/main" val="2357287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6" name="Picture 5">
            <a:extLst>
              <a:ext uri="{FF2B5EF4-FFF2-40B4-BE49-F238E27FC236}">
                <a16:creationId xmlns:a16="http://schemas.microsoft.com/office/drawing/2014/main" id="{73D08C50-3D4C-2ED1-E121-43291ED85BD2}"/>
              </a:ext>
            </a:extLst>
          </p:cNvPr>
          <p:cNvPicPr>
            <a:picLocks noChangeAspect="1"/>
          </p:cNvPicPr>
          <p:nvPr/>
        </p:nvPicPr>
        <p:blipFill>
          <a:blip r:embed="rId2"/>
          <a:stretch>
            <a:fillRect/>
          </a:stretch>
        </p:blipFill>
        <p:spPr>
          <a:xfrm>
            <a:off x="3950022" y="2121222"/>
            <a:ext cx="5351317" cy="4371939"/>
          </a:xfrm>
          <a:prstGeom prst="rect">
            <a:avLst/>
          </a:prstGeom>
        </p:spPr>
      </p:pic>
    </p:spTree>
    <p:extLst>
      <p:ext uri="{BB962C8B-B14F-4D97-AF65-F5344CB8AC3E}">
        <p14:creationId xmlns:p14="http://schemas.microsoft.com/office/powerpoint/2010/main" val="139562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5" name="Picture 4">
            <a:extLst>
              <a:ext uri="{FF2B5EF4-FFF2-40B4-BE49-F238E27FC236}">
                <a16:creationId xmlns:a16="http://schemas.microsoft.com/office/drawing/2014/main" id="{D79ADCA1-0225-EF21-DD7D-A9902B9C4865}"/>
              </a:ext>
            </a:extLst>
          </p:cNvPr>
          <p:cNvPicPr>
            <a:picLocks noChangeAspect="1"/>
          </p:cNvPicPr>
          <p:nvPr/>
        </p:nvPicPr>
        <p:blipFill>
          <a:blip r:embed="rId2"/>
          <a:stretch>
            <a:fillRect/>
          </a:stretch>
        </p:blipFill>
        <p:spPr>
          <a:xfrm>
            <a:off x="600507" y="2803541"/>
            <a:ext cx="4785545" cy="4054459"/>
          </a:xfrm>
          <a:prstGeom prst="rect">
            <a:avLst/>
          </a:prstGeom>
        </p:spPr>
      </p:pic>
      <p:pic>
        <p:nvPicPr>
          <p:cNvPr id="8" name="Picture 7">
            <a:extLst>
              <a:ext uri="{FF2B5EF4-FFF2-40B4-BE49-F238E27FC236}">
                <a16:creationId xmlns:a16="http://schemas.microsoft.com/office/drawing/2014/main" id="{D7FF706B-027F-0EA0-754D-39BC92E7F0A5}"/>
              </a:ext>
            </a:extLst>
          </p:cNvPr>
          <p:cNvPicPr>
            <a:picLocks noChangeAspect="1"/>
          </p:cNvPicPr>
          <p:nvPr/>
        </p:nvPicPr>
        <p:blipFill>
          <a:blip r:embed="rId3"/>
          <a:stretch>
            <a:fillRect/>
          </a:stretch>
        </p:blipFill>
        <p:spPr>
          <a:xfrm>
            <a:off x="5590166" y="2886451"/>
            <a:ext cx="6136741" cy="3792847"/>
          </a:xfrm>
          <a:prstGeom prst="rect">
            <a:avLst/>
          </a:prstGeom>
        </p:spPr>
      </p:pic>
    </p:spTree>
    <p:extLst>
      <p:ext uri="{BB962C8B-B14F-4D97-AF65-F5344CB8AC3E}">
        <p14:creationId xmlns:p14="http://schemas.microsoft.com/office/powerpoint/2010/main" val="22252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 Comparison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endParaRPr lang="en-IN" dirty="0"/>
          </a:p>
        </p:txBody>
      </p:sp>
      <p:pic>
        <p:nvPicPr>
          <p:cNvPr id="6" name="Picture 5">
            <a:extLst>
              <a:ext uri="{FF2B5EF4-FFF2-40B4-BE49-F238E27FC236}">
                <a16:creationId xmlns:a16="http://schemas.microsoft.com/office/drawing/2014/main" id="{BDFD6AA1-6BCA-493C-9D17-22B0BB2116E9}"/>
              </a:ext>
            </a:extLst>
          </p:cNvPr>
          <p:cNvPicPr>
            <a:picLocks noChangeAspect="1"/>
          </p:cNvPicPr>
          <p:nvPr/>
        </p:nvPicPr>
        <p:blipFill>
          <a:blip r:embed="rId2"/>
          <a:stretch>
            <a:fillRect/>
          </a:stretch>
        </p:blipFill>
        <p:spPr>
          <a:xfrm>
            <a:off x="447865" y="2984099"/>
            <a:ext cx="8329447" cy="3789473"/>
          </a:xfrm>
          <a:prstGeom prst="rect">
            <a:avLst/>
          </a:prstGeom>
        </p:spPr>
      </p:pic>
    </p:spTree>
    <p:extLst>
      <p:ext uri="{BB962C8B-B14F-4D97-AF65-F5344CB8AC3E}">
        <p14:creationId xmlns:p14="http://schemas.microsoft.com/office/powerpoint/2010/main" val="318505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DATA VISUALIZATIONS:</a:t>
            </a:r>
          </a:p>
          <a:p>
            <a:pPr marL="0" indent="0">
              <a:buNone/>
            </a:pPr>
            <a:endParaRPr lang="en-GB" dirty="0"/>
          </a:p>
          <a:p>
            <a:pPr marL="0" indent="0">
              <a:buNone/>
            </a:pPr>
            <a:endParaRPr lang="en-GB" dirty="0"/>
          </a:p>
          <a:p>
            <a:endParaRPr lang="en-IN" dirty="0"/>
          </a:p>
        </p:txBody>
      </p:sp>
      <p:pic>
        <p:nvPicPr>
          <p:cNvPr id="5" name="Picture 4">
            <a:extLst>
              <a:ext uri="{FF2B5EF4-FFF2-40B4-BE49-F238E27FC236}">
                <a16:creationId xmlns:a16="http://schemas.microsoft.com/office/drawing/2014/main" id="{B2E65DE8-9677-7F75-513F-EF130E0AFDF1}"/>
              </a:ext>
            </a:extLst>
          </p:cNvPr>
          <p:cNvPicPr>
            <a:picLocks noChangeAspect="1"/>
          </p:cNvPicPr>
          <p:nvPr/>
        </p:nvPicPr>
        <p:blipFill>
          <a:blip r:embed="rId2"/>
          <a:stretch>
            <a:fillRect/>
          </a:stretch>
        </p:blipFill>
        <p:spPr>
          <a:xfrm>
            <a:off x="2910341" y="3051735"/>
            <a:ext cx="4785472" cy="3562580"/>
          </a:xfrm>
          <a:prstGeom prst="rect">
            <a:avLst/>
          </a:prstGeom>
        </p:spPr>
      </p:pic>
    </p:spTree>
    <p:extLst>
      <p:ext uri="{BB962C8B-B14F-4D97-AF65-F5344CB8AC3E}">
        <p14:creationId xmlns:p14="http://schemas.microsoft.com/office/powerpoint/2010/main" val="419715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r>
              <a:rPr lang="en-GB" dirty="0"/>
              <a:t>HYPERPARAMETER TUNING:</a:t>
            </a:r>
          </a:p>
          <a:p>
            <a:pPr marL="0" indent="0">
              <a:buNone/>
            </a:pPr>
            <a:endParaRPr lang="en-GB" dirty="0"/>
          </a:p>
          <a:p>
            <a:pPr marL="0" indent="0">
              <a:buNone/>
            </a:pPr>
            <a:endParaRPr lang="en-GB" dirty="0"/>
          </a:p>
          <a:p>
            <a:endParaRPr lang="en-IN" dirty="0"/>
          </a:p>
        </p:txBody>
      </p:sp>
      <p:pic>
        <p:nvPicPr>
          <p:cNvPr id="6" name="Picture 5">
            <a:extLst>
              <a:ext uri="{FF2B5EF4-FFF2-40B4-BE49-F238E27FC236}">
                <a16:creationId xmlns:a16="http://schemas.microsoft.com/office/drawing/2014/main" id="{0CA5DFC2-E1AE-8796-DF11-E501ADE26F09}"/>
              </a:ext>
            </a:extLst>
          </p:cNvPr>
          <p:cNvPicPr>
            <a:picLocks noChangeAspect="1"/>
          </p:cNvPicPr>
          <p:nvPr/>
        </p:nvPicPr>
        <p:blipFill>
          <a:blip r:embed="rId2"/>
          <a:stretch>
            <a:fillRect/>
          </a:stretch>
        </p:blipFill>
        <p:spPr>
          <a:xfrm>
            <a:off x="758384" y="2950696"/>
            <a:ext cx="4769790" cy="3610089"/>
          </a:xfrm>
          <a:prstGeom prst="rect">
            <a:avLst/>
          </a:prstGeom>
        </p:spPr>
      </p:pic>
    </p:spTree>
    <p:extLst>
      <p:ext uri="{BB962C8B-B14F-4D97-AF65-F5344CB8AC3E}">
        <p14:creationId xmlns:p14="http://schemas.microsoft.com/office/powerpoint/2010/main" val="3187619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Review-1 Final Comparison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IN" dirty="0"/>
          </a:p>
        </p:txBody>
      </p:sp>
      <p:sp>
        <p:nvSpPr>
          <p:cNvPr id="4" name="AutoShape 2">
            <a:extLst>
              <a:ext uri="{FF2B5EF4-FFF2-40B4-BE49-F238E27FC236}">
                <a16:creationId xmlns:a16="http://schemas.microsoft.com/office/drawing/2014/main" id="{5E86036C-1CFC-B5B4-030F-A07F1447E786}"/>
              </a:ext>
            </a:extLst>
          </p:cNvPr>
          <p:cNvSpPr>
            <a:spLocks noChangeAspect="1" noChangeArrowheads="1"/>
          </p:cNvSpPr>
          <p:nvPr/>
        </p:nvSpPr>
        <p:spPr bwMode="auto">
          <a:xfrm>
            <a:off x="2998489" y="3276599"/>
            <a:ext cx="3249911" cy="32499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245269F-C720-0899-6B9E-31FFEAEC51B8}"/>
              </a:ext>
            </a:extLst>
          </p:cNvPr>
          <p:cNvPicPr>
            <a:picLocks noChangeAspect="1"/>
          </p:cNvPicPr>
          <p:nvPr/>
        </p:nvPicPr>
        <p:blipFill>
          <a:blip r:embed="rId2"/>
          <a:stretch>
            <a:fillRect/>
          </a:stretch>
        </p:blipFill>
        <p:spPr>
          <a:xfrm>
            <a:off x="784054" y="2692188"/>
            <a:ext cx="9941799" cy="2745123"/>
          </a:xfrm>
          <a:prstGeom prst="rect">
            <a:avLst/>
          </a:prstGeom>
        </p:spPr>
      </p:pic>
    </p:spTree>
    <p:extLst>
      <p:ext uri="{BB962C8B-B14F-4D97-AF65-F5344CB8AC3E}">
        <p14:creationId xmlns:p14="http://schemas.microsoft.com/office/powerpoint/2010/main" val="91440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Review-1 Final Comparison</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IN" dirty="0"/>
          </a:p>
        </p:txBody>
      </p:sp>
      <p:sp>
        <p:nvSpPr>
          <p:cNvPr id="4" name="AutoShape 2">
            <a:extLst>
              <a:ext uri="{FF2B5EF4-FFF2-40B4-BE49-F238E27FC236}">
                <a16:creationId xmlns:a16="http://schemas.microsoft.com/office/drawing/2014/main" id="{5E86036C-1CFC-B5B4-030F-A07F1447E786}"/>
              </a:ext>
            </a:extLst>
          </p:cNvPr>
          <p:cNvSpPr>
            <a:spLocks noChangeAspect="1" noChangeArrowheads="1"/>
          </p:cNvSpPr>
          <p:nvPr/>
        </p:nvSpPr>
        <p:spPr bwMode="auto">
          <a:xfrm>
            <a:off x="2998489" y="3276599"/>
            <a:ext cx="3249911" cy="32499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1ED4045-4421-5293-EB76-ACC59E733510}"/>
              </a:ext>
            </a:extLst>
          </p:cNvPr>
          <p:cNvPicPr>
            <a:picLocks noChangeAspect="1"/>
          </p:cNvPicPr>
          <p:nvPr/>
        </p:nvPicPr>
        <p:blipFill>
          <a:blip r:embed="rId2"/>
          <a:stretch>
            <a:fillRect/>
          </a:stretch>
        </p:blipFill>
        <p:spPr>
          <a:xfrm>
            <a:off x="1889568" y="1695450"/>
            <a:ext cx="6172200" cy="4552950"/>
          </a:xfrm>
          <a:prstGeom prst="rect">
            <a:avLst/>
          </a:prstGeom>
        </p:spPr>
      </p:pic>
    </p:spTree>
    <p:extLst>
      <p:ext uri="{BB962C8B-B14F-4D97-AF65-F5344CB8AC3E}">
        <p14:creationId xmlns:p14="http://schemas.microsoft.com/office/powerpoint/2010/main" val="266274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22B2-3911-E52D-45D6-3310753488B7}"/>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AF9CF24F-E128-3464-94E5-E8EC84F5749D}"/>
              </a:ext>
            </a:extLst>
          </p:cNvPr>
          <p:cNvSpPr>
            <a:spLocks noGrp="1"/>
          </p:cNvSpPr>
          <p:nvPr>
            <p:ph idx="1"/>
          </p:nvPr>
        </p:nvSpPr>
        <p:spPr>
          <a:xfrm>
            <a:off x="680321" y="2336873"/>
            <a:ext cx="9613861" cy="3974280"/>
          </a:xfrm>
        </p:spPr>
        <p:txBody>
          <a:bodyPr>
            <a:noAutofit/>
          </a:bodyPr>
          <a:lstStyle/>
          <a:p>
            <a:pPr marL="0" indent="0" algn="just">
              <a:lnSpc>
                <a:spcPct val="100000"/>
              </a:lnSpc>
              <a:spcBef>
                <a:spcPts val="600"/>
              </a:spcBef>
              <a:buNone/>
            </a:pPr>
            <a:r>
              <a:rPr lang="en-US" b="0" i="0" dirty="0">
                <a:effectLst/>
                <a:latin typeface="Trebuchet MS" panose="020B0603020202020204" pitchFamily="34" charset="0"/>
              </a:rPr>
              <a:t>This project endeavors to fundamentally transform the landscape of heart attack prediction and prevention. Our team has crafted a sophisticated machine learning model for heart attack prediction, utilizing an array of advanced pre-processing techniques and state-of-the-art machine learning algorithms. Our objective is to optimize the model's efficiency while emphasizing the delivery of precise predictions. Through this endeavor, we aim to usher in a new era of cardiac health monitoring, taking us one step closer to proactive heart attack prevention and improved patient care.</a:t>
            </a:r>
            <a:endParaRPr lang="en-IN" dirty="0">
              <a:latin typeface="Trebuchet MS" panose="020B0603020202020204" pitchFamily="34" charset="0"/>
            </a:endParaRPr>
          </a:p>
        </p:txBody>
      </p:sp>
    </p:spTree>
    <p:extLst>
      <p:ext uri="{BB962C8B-B14F-4D97-AF65-F5344CB8AC3E}">
        <p14:creationId xmlns:p14="http://schemas.microsoft.com/office/powerpoint/2010/main" val="1906941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4608-DF8C-2F7F-F982-1E63D78C4EE9}"/>
              </a:ext>
            </a:extLst>
          </p:cNvPr>
          <p:cNvSpPr>
            <a:spLocks noGrp="1"/>
          </p:cNvSpPr>
          <p:nvPr>
            <p:ph type="title"/>
          </p:nvPr>
        </p:nvSpPr>
        <p:spPr>
          <a:xfrm>
            <a:off x="677334" y="609600"/>
            <a:ext cx="8596668" cy="841695"/>
          </a:xfrm>
        </p:spPr>
        <p:txBody>
          <a:bodyPr/>
          <a:lstStyle/>
          <a:p>
            <a:pPr algn="ctr"/>
            <a:r>
              <a:rPr lang="en-US" dirty="0"/>
              <a:t>Review-2</a:t>
            </a:r>
            <a:endParaRPr lang="en-IN" dirty="0"/>
          </a:p>
        </p:txBody>
      </p:sp>
      <p:sp>
        <p:nvSpPr>
          <p:cNvPr id="3" name="Content Placeholder 2">
            <a:extLst>
              <a:ext uri="{FF2B5EF4-FFF2-40B4-BE49-F238E27FC236}">
                <a16:creationId xmlns:a16="http://schemas.microsoft.com/office/drawing/2014/main" id="{9C409617-E158-A882-5253-847A7AF281B6}"/>
              </a:ext>
            </a:extLst>
          </p:cNvPr>
          <p:cNvSpPr>
            <a:spLocks noGrp="1"/>
          </p:cNvSpPr>
          <p:nvPr>
            <p:ph idx="1"/>
          </p:nvPr>
        </p:nvSpPr>
        <p:spPr/>
        <p:txBody>
          <a:bodyPr/>
          <a:lstStyle/>
          <a:p>
            <a:pPr marL="0" indent="0">
              <a:buNone/>
            </a:pPr>
            <a:r>
              <a:rPr lang="en-US" dirty="0"/>
              <a:t>	</a:t>
            </a:r>
            <a:r>
              <a:rPr lang="en-US" b="1" i="1" u="sng" dirty="0"/>
              <a:t>Implementation:</a:t>
            </a:r>
          </a:p>
          <a:p>
            <a:pPr lvl="1"/>
            <a:r>
              <a:rPr lang="en-IN" dirty="0"/>
              <a:t>Probabilistic model, Unsupervised model, Ensemble model, Dimensionality reduction </a:t>
            </a:r>
          </a:p>
          <a:p>
            <a:pPr marL="0" indent="0">
              <a:buNone/>
            </a:pPr>
            <a:r>
              <a:rPr lang="en-IN" dirty="0"/>
              <a:t>	</a:t>
            </a:r>
            <a:r>
              <a:rPr lang="en-IN" b="1" i="1" u="sng" dirty="0"/>
              <a:t>Analysis :  </a:t>
            </a:r>
          </a:p>
          <a:p>
            <a:pPr lvl="1"/>
            <a:r>
              <a:rPr lang="en-IN" dirty="0"/>
              <a:t>Visualization, Hyperparameter Tuning, Error-Loss curves, Performance Metrics </a:t>
            </a:r>
          </a:p>
        </p:txBody>
      </p:sp>
    </p:spTree>
    <p:extLst>
      <p:ext uri="{BB962C8B-B14F-4D97-AF65-F5344CB8AC3E}">
        <p14:creationId xmlns:p14="http://schemas.microsoft.com/office/powerpoint/2010/main" val="426572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Supervised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1635376597"/>
              </p:ext>
            </p:extLst>
          </p:nvPr>
        </p:nvGraphicFramePr>
        <p:xfrm>
          <a:off x="677691" y="1496834"/>
          <a:ext cx="8596311" cy="4751565"/>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395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b="1" i="0" kern="1200" dirty="0">
                          <a:solidFill>
                            <a:schemeClr val="lt1"/>
                          </a:solidFill>
                          <a:effectLst/>
                          <a:latin typeface="+mn-lt"/>
                          <a:ea typeface="+mn-ea"/>
                          <a:cs typeface="+mn-cs"/>
                        </a:rPr>
                        <a:t>LOGISTIC REGRESSION</a:t>
                      </a:r>
                      <a:endParaRPr lang="en-IN" sz="1800" b="1" i="0" kern="1200" dirty="0">
                        <a:solidFill>
                          <a:schemeClr val="lt1"/>
                        </a:solidFill>
                        <a:effectLst/>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b="1" i="0" kern="1200" dirty="0">
                          <a:solidFill>
                            <a:schemeClr val="lt1"/>
                          </a:solidFill>
                          <a:effectLst/>
                          <a:latin typeface="+mn-lt"/>
                          <a:ea typeface="+mn-ea"/>
                          <a:cs typeface="+mn-cs"/>
                        </a:rPr>
                        <a:t>D</a:t>
                      </a:r>
                      <a:r>
                        <a:rPr lang="en-IN" sz="1800" b="1" i="0" kern="1200" dirty="0">
                          <a:solidFill>
                            <a:schemeClr val="lt1"/>
                          </a:solidFill>
                          <a:effectLst/>
                          <a:latin typeface="+mn-lt"/>
                          <a:ea typeface="+mn-ea"/>
                          <a:cs typeface="+mn-cs"/>
                        </a:rPr>
                        <a:t>ECISION TREE</a:t>
                      </a: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4011983">
                <a:tc>
                  <a:txBody>
                    <a:bodyPr/>
                    <a:lstStyle/>
                    <a:p>
                      <a:pPr marL="285750" indent="-285750">
                        <a:buFont typeface="Arial" panose="020B0604020202020204" pitchFamily="34" charset="0"/>
                        <a:buChar char="•"/>
                      </a:pPr>
                      <a:endParaRPr lang="en-GB" sz="14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1" i="0" kern="1200" dirty="0">
                          <a:solidFill>
                            <a:schemeClr val="dk1"/>
                          </a:solidFill>
                          <a:effectLst/>
                          <a:latin typeface="+mn-lt"/>
                          <a:ea typeface="+mn-ea"/>
                          <a:cs typeface="+mn-cs"/>
                        </a:rPr>
                        <a:t>Initialize Parameters</a:t>
                      </a:r>
                      <a:r>
                        <a:rPr lang="en-GB" sz="900" b="0" i="0" kern="1200" dirty="0">
                          <a:solidFill>
                            <a:schemeClr val="dk1"/>
                          </a:solidFill>
                          <a:effectLst/>
                          <a:latin typeface="+mn-lt"/>
                          <a:ea typeface="+mn-ea"/>
                          <a:cs typeface="+mn-cs"/>
                        </a:rPr>
                        <a:t>: Set initial values for coefficients (weights) and bias.</a:t>
                      </a:r>
                    </a:p>
                    <a:p>
                      <a:pPr marL="285750" indent="-285750">
                        <a:buFont typeface="Arial" panose="020B0604020202020204" pitchFamily="34" charset="0"/>
                        <a:buChar char="•"/>
                      </a:pPr>
                      <a:endParaRPr lang="en-GB" sz="9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1" i="0" kern="1200" dirty="0">
                          <a:solidFill>
                            <a:schemeClr val="dk1"/>
                          </a:solidFill>
                          <a:effectLst/>
                          <a:latin typeface="+mn-lt"/>
                          <a:ea typeface="+mn-ea"/>
                          <a:cs typeface="+mn-cs"/>
                        </a:rPr>
                        <a:t>Hypothesis Function: </a:t>
                      </a:r>
                      <a:r>
                        <a:rPr lang="en-GB" sz="900" b="0" i="0" kern="1200" dirty="0">
                          <a:solidFill>
                            <a:schemeClr val="dk1"/>
                          </a:solidFill>
                          <a:effectLst/>
                          <a:latin typeface="+mn-lt"/>
                          <a:ea typeface="+mn-ea"/>
                          <a:cs typeface="+mn-cs"/>
                        </a:rPr>
                        <a:t>Compute the weighted sum of input features plus bias and pass it through the logistic function (sigmoid) to get the predicted probability.</a:t>
                      </a:r>
                    </a:p>
                    <a:p>
                      <a:pPr marL="285750" indent="-285750">
                        <a:buFont typeface="Arial" panose="020B0604020202020204" pitchFamily="34" charset="0"/>
                        <a:buChar char="•"/>
                      </a:pPr>
                      <a:endParaRPr lang="en-GB" sz="9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1" i="0" kern="1200" dirty="0">
                          <a:solidFill>
                            <a:schemeClr val="dk1"/>
                          </a:solidFill>
                          <a:effectLst/>
                          <a:latin typeface="+mn-lt"/>
                          <a:ea typeface="+mn-ea"/>
                          <a:cs typeface="+mn-cs"/>
                        </a:rPr>
                        <a:t>Loss Function: </a:t>
                      </a:r>
                      <a:r>
                        <a:rPr lang="en-GB" sz="900" b="0" i="0" kern="1200" dirty="0">
                          <a:solidFill>
                            <a:schemeClr val="dk1"/>
                          </a:solidFill>
                          <a:effectLst/>
                          <a:latin typeface="+mn-lt"/>
                          <a:ea typeface="+mn-ea"/>
                          <a:cs typeface="+mn-cs"/>
                        </a:rPr>
                        <a:t>Calculate the logistic loss (cross-entropy) between the predicted probability and the actual label.</a:t>
                      </a:r>
                    </a:p>
                    <a:p>
                      <a:pPr marL="285750" indent="-285750">
                        <a:buFont typeface="Arial" panose="020B0604020202020204" pitchFamily="34" charset="0"/>
                        <a:buChar char="•"/>
                      </a:pPr>
                      <a:endParaRPr lang="en-GB" sz="9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1" i="0" kern="1200" dirty="0">
                          <a:solidFill>
                            <a:schemeClr val="dk1"/>
                          </a:solidFill>
                          <a:effectLst/>
                          <a:latin typeface="+mn-lt"/>
                          <a:ea typeface="+mn-ea"/>
                          <a:cs typeface="+mn-cs"/>
                        </a:rPr>
                        <a:t>Gradient Descent: </a:t>
                      </a:r>
                      <a:r>
                        <a:rPr lang="en-GB" sz="900" b="0" i="0" kern="1200" dirty="0">
                          <a:solidFill>
                            <a:schemeClr val="dk1"/>
                          </a:solidFill>
                          <a:effectLst/>
                          <a:latin typeface="+mn-lt"/>
                          <a:ea typeface="+mn-ea"/>
                          <a:cs typeface="+mn-cs"/>
                        </a:rPr>
                        <a:t>Update coefficients and bias in the opposite direction of the gradient of the loss function with respect to the parameters, scaled by a learning rate.</a:t>
                      </a:r>
                    </a:p>
                    <a:p>
                      <a:pPr marL="285750" indent="-285750">
                        <a:buFont typeface="Arial" panose="020B0604020202020204" pitchFamily="34" charset="0"/>
                        <a:buChar char="•"/>
                      </a:pPr>
                      <a:endParaRPr lang="en-GB" sz="9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1" i="0" kern="1200" dirty="0">
                          <a:solidFill>
                            <a:schemeClr val="dk1"/>
                          </a:solidFill>
                          <a:effectLst/>
                          <a:latin typeface="+mn-lt"/>
                          <a:ea typeface="+mn-ea"/>
                          <a:cs typeface="+mn-cs"/>
                        </a:rPr>
                        <a:t>Repeat: </a:t>
                      </a:r>
                      <a:r>
                        <a:rPr lang="en-GB" sz="900" b="0" i="0" kern="1200" dirty="0">
                          <a:solidFill>
                            <a:schemeClr val="dk1"/>
                          </a:solidFill>
                          <a:effectLst/>
                          <a:latin typeface="+mn-lt"/>
                          <a:ea typeface="+mn-ea"/>
                          <a:cs typeface="+mn-cs"/>
                        </a:rPr>
                        <a:t>Iterate steps 2-4 until convergence or a predefined number of iterations.</a:t>
                      </a:r>
                    </a:p>
                    <a:p>
                      <a:pPr marL="285750" indent="-285750">
                        <a:buFont typeface="Arial" panose="020B0604020202020204" pitchFamily="34" charset="0"/>
                        <a:buChar char="•"/>
                      </a:pPr>
                      <a:endParaRPr lang="en-GB" sz="9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GB" sz="900" b="0" i="0" kern="1200" dirty="0">
                          <a:solidFill>
                            <a:schemeClr val="dk1"/>
                          </a:solidFill>
                          <a:effectLst/>
                          <a:latin typeface="+mn-lt"/>
                          <a:ea typeface="+mn-ea"/>
                          <a:cs typeface="+mn-cs"/>
                        </a:rPr>
                        <a:t>This iterative process minimizes the difference between predicted probabilities and actual labels, fine-tuning the model for better classification performance.</a:t>
                      </a:r>
                      <a:endParaRPr lang="en-IN" sz="900" dirty="0"/>
                    </a:p>
                  </a:txBody>
                  <a:tcPr/>
                </a:tc>
                <a:tc>
                  <a:txBody>
                    <a:bodyPr/>
                    <a:lstStyle/>
                    <a:p>
                      <a:pPr marL="0" indent="0">
                        <a:buNone/>
                      </a:pPr>
                      <a:endParaRPr lang="en-GB" sz="1200" dirty="0"/>
                    </a:p>
                    <a:p>
                      <a:pPr marL="0" indent="0">
                        <a:buNone/>
                      </a:pPr>
                      <a:r>
                        <a:rPr lang="en-GB" sz="900" b="1" dirty="0"/>
                        <a:t>Splitting Criteria: </a:t>
                      </a:r>
                      <a:r>
                        <a:rPr lang="en-GB" sz="900" dirty="0"/>
                        <a:t>Choose a feature and a corresponding threshold to split the dataset into subsets based on a criterion (e.g., Gini impurity or information gain).</a:t>
                      </a:r>
                    </a:p>
                    <a:p>
                      <a:pPr marL="0" indent="0">
                        <a:buNone/>
                      </a:pPr>
                      <a:endParaRPr lang="en-GB" sz="900" dirty="0"/>
                    </a:p>
                    <a:p>
                      <a:pPr marL="0" indent="0">
                        <a:buNone/>
                      </a:pPr>
                      <a:r>
                        <a:rPr lang="en-GB" sz="900" b="1" dirty="0"/>
                        <a:t>Create Node: </a:t>
                      </a:r>
                      <a:r>
                        <a:rPr lang="en-GB" sz="900" dirty="0"/>
                        <a:t>Create a tree node representing the split, storing the chosen feature and threshold.</a:t>
                      </a:r>
                    </a:p>
                    <a:p>
                      <a:pPr marL="0" indent="0">
                        <a:buNone/>
                      </a:pPr>
                      <a:endParaRPr lang="en-GB" sz="900" dirty="0"/>
                    </a:p>
                    <a:p>
                      <a:pPr marL="0" indent="0">
                        <a:buNone/>
                      </a:pPr>
                      <a:r>
                        <a:rPr lang="en-GB" sz="900" b="1" dirty="0"/>
                        <a:t>Recursive Splitting</a:t>
                      </a:r>
                      <a:r>
                        <a:rPr lang="en-GB" sz="900" dirty="0"/>
                        <a:t>: Recursively apply steps 1-2 to each subset, creating child nodes until a stopping condition is met (e.g., maximum depth or minimum samples per leaf).</a:t>
                      </a:r>
                    </a:p>
                    <a:p>
                      <a:pPr marL="0" indent="0">
                        <a:buNone/>
                      </a:pPr>
                      <a:endParaRPr lang="en-GB" sz="900" dirty="0"/>
                    </a:p>
                    <a:p>
                      <a:pPr marL="0" indent="0">
                        <a:buNone/>
                      </a:pPr>
                      <a:r>
                        <a:rPr lang="en-GB" sz="900" b="1" dirty="0"/>
                        <a:t>Leaf Nodes: </a:t>
                      </a:r>
                      <a:r>
                        <a:rPr lang="en-GB" sz="900" dirty="0"/>
                        <a:t>Assign a class label to each terminal node (leaf) based on the majority class of the instances in that node.</a:t>
                      </a:r>
                    </a:p>
                    <a:p>
                      <a:pPr marL="0" indent="0">
                        <a:buNone/>
                      </a:pPr>
                      <a:endParaRPr lang="en-GB" sz="900" dirty="0"/>
                    </a:p>
                    <a:p>
                      <a:pPr marL="0" indent="0">
                        <a:buNone/>
                      </a:pPr>
                      <a:r>
                        <a:rPr lang="en-GB" sz="900" b="1" dirty="0"/>
                        <a:t>Prediction: </a:t>
                      </a:r>
                      <a:r>
                        <a:rPr lang="en-GB" sz="900" dirty="0"/>
                        <a:t>Traverse the tree from the root to a leaf, making predictions based on the assigned class label of the reached leaf.</a:t>
                      </a:r>
                    </a:p>
                    <a:p>
                      <a:pPr marL="0" indent="0">
                        <a:buNone/>
                      </a:pPr>
                      <a:endParaRPr lang="en-GB" sz="900" dirty="0"/>
                    </a:p>
                    <a:p>
                      <a:pPr marL="0" indent="0">
                        <a:buNone/>
                      </a:pPr>
                      <a:r>
                        <a:rPr lang="en-GB" sz="900" dirty="0"/>
                        <a:t>This process results in a tree structure that recursively divides the data based on feature values, forming decision rules for classification.</a:t>
                      </a:r>
                    </a:p>
                  </a:txBody>
                  <a:tcPr/>
                </a:tc>
                <a:tc>
                  <a:txBody>
                    <a:bodyPr/>
                    <a:lstStyle/>
                    <a:p>
                      <a:endParaRPr lang="en-GB" sz="1100" b="1" i="0" kern="1200" dirty="0">
                        <a:solidFill>
                          <a:schemeClr val="dk1"/>
                        </a:solidFill>
                        <a:effectLst/>
                        <a:latin typeface="+mn-lt"/>
                        <a:ea typeface="+mn-ea"/>
                        <a:cs typeface="+mn-cs"/>
                      </a:endParaRPr>
                    </a:p>
                    <a:p>
                      <a:endParaRPr lang="en-GB" sz="1100" b="1" i="0" kern="1200" dirty="0">
                        <a:solidFill>
                          <a:schemeClr val="dk1"/>
                        </a:solidFill>
                        <a:effectLst/>
                        <a:latin typeface="+mn-lt"/>
                        <a:ea typeface="+mn-ea"/>
                        <a:cs typeface="+mn-cs"/>
                      </a:endParaRPr>
                    </a:p>
                    <a:p>
                      <a:endParaRPr lang="en-GB" sz="1100" b="1" i="0" kern="1200" dirty="0">
                        <a:solidFill>
                          <a:schemeClr val="dk1"/>
                        </a:solidFill>
                        <a:effectLst/>
                        <a:latin typeface="+mn-lt"/>
                        <a:ea typeface="+mn-ea"/>
                        <a:cs typeface="+mn-cs"/>
                      </a:endParaRPr>
                    </a:p>
                    <a:p>
                      <a:endParaRPr lang="en-GB" sz="1100" b="1" i="0" kern="1200" dirty="0">
                        <a:solidFill>
                          <a:schemeClr val="dk1"/>
                        </a:solidFill>
                        <a:effectLst/>
                        <a:latin typeface="+mn-lt"/>
                        <a:ea typeface="+mn-ea"/>
                        <a:cs typeface="+mn-cs"/>
                      </a:endParaRPr>
                    </a:p>
                    <a:p>
                      <a:r>
                        <a:rPr lang="en-GB" sz="1100" b="1" i="0" u="none" kern="1200" dirty="0">
                          <a:solidFill>
                            <a:schemeClr val="dk1"/>
                          </a:solidFill>
                          <a:effectLst/>
                          <a:latin typeface="+mn-lt"/>
                          <a:ea typeface="+mn-ea"/>
                          <a:cs typeface="+mn-cs"/>
                        </a:rPr>
                        <a:t>Logistic Regression </a:t>
                      </a:r>
                      <a:r>
                        <a:rPr lang="en-GB" sz="1100" b="0" i="0" kern="1200" dirty="0">
                          <a:solidFill>
                            <a:schemeClr val="dk1"/>
                          </a:solidFill>
                          <a:effectLst/>
                          <a:latin typeface="+mn-lt"/>
                          <a:ea typeface="+mn-ea"/>
                          <a:cs typeface="+mn-cs"/>
                        </a:rPr>
                        <a:t>is suitable for linear problems, provides probabilities, and is interpretable, but may struggle with non-linear data and is sensitive to outliers.</a:t>
                      </a:r>
                    </a:p>
                    <a:p>
                      <a:endParaRPr lang="en-GB" sz="1100" b="0" i="0" kern="1200" dirty="0">
                        <a:solidFill>
                          <a:schemeClr val="dk1"/>
                        </a:solidFill>
                        <a:effectLst/>
                        <a:latin typeface="+mn-lt"/>
                        <a:ea typeface="+mn-ea"/>
                        <a:cs typeface="+mn-cs"/>
                      </a:endParaRPr>
                    </a:p>
                    <a:p>
                      <a:r>
                        <a:rPr lang="en-GB" sz="1100" b="1" i="0" kern="1200" dirty="0">
                          <a:solidFill>
                            <a:schemeClr val="dk1"/>
                          </a:solidFill>
                          <a:effectLst/>
                          <a:latin typeface="+mn-lt"/>
                          <a:ea typeface="+mn-ea"/>
                          <a:cs typeface="+mn-cs"/>
                        </a:rPr>
                        <a:t>Decision Trees</a:t>
                      </a:r>
                      <a:r>
                        <a:rPr lang="en-GB" sz="1100" b="0" i="0" kern="1200" dirty="0">
                          <a:solidFill>
                            <a:schemeClr val="dk1"/>
                          </a:solidFill>
                          <a:effectLst/>
                          <a:latin typeface="+mn-lt"/>
                          <a:ea typeface="+mn-ea"/>
                          <a:cs typeface="+mn-cs"/>
                        </a:rPr>
                        <a:t> are flexible, handle non-linear relationships well, and provide feature importance, but are prone to overfitting and might not generalize as effectively on some datasets. Regularization techniques and ensemble methods (e.g., Random Forests) are often employed to mitigate overfitting in Decision Trees.</a:t>
                      </a:r>
                    </a:p>
                    <a:p>
                      <a:endParaRPr lang="en-IN" sz="1000"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403720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Supervised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3687232913"/>
              </p:ext>
            </p:extLst>
          </p:nvPr>
        </p:nvGraphicFramePr>
        <p:xfrm>
          <a:off x="714995" y="1417928"/>
          <a:ext cx="8596311" cy="4847538"/>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8241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b="1" i="0" kern="1200" dirty="0">
                          <a:solidFill>
                            <a:schemeClr val="lt1"/>
                          </a:solidFill>
                          <a:effectLst/>
                          <a:latin typeface="+mn-lt"/>
                          <a:ea typeface="+mn-ea"/>
                          <a:cs typeface="+mn-cs"/>
                        </a:rPr>
                        <a:t>SUPPORT VECTOR MACHINE</a:t>
                      </a:r>
                      <a:endParaRPr lang="en-IN" sz="1800" b="1" i="0" kern="1200" dirty="0">
                        <a:solidFill>
                          <a:schemeClr val="lt1"/>
                        </a:solidFill>
                        <a:effectLst/>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b="1" i="0" kern="1200" dirty="0">
                          <a:solidFill>
                            <a:schemeClr val="lt1"/>
                          </a:solidFill>
                          <a:effectLst/>
                          <a:latin typeface="+mn-lt"/>
                          <a:ea typeface="+mn-ea"/>
                          <a:cs typeface="+mn-cs"/>
                        </a:rPr>
                        <a:t>RANDOM FORESTS</a:t>
                      </a:r>
                      <a:endParaRPr lang="en-IN" sz="1800" b="1" i="0" kern="1200" dirty="0">
                        <a:solidFill>
                          <a:schemeClr val="lt1"/>
                        </a:solidFill>
                        <a:effectLst/>
                        <a:latin typeface="+mn-lt"/>
                        <a:ea typeface="+mn-ea"/>
                        <a:cs typeface="+mn-cs"/>
                      </a:endParaRP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843064">
                <a:tc>
                  <a:txBody>
                    <a:bodyPr/>
                    <a:lstStyle/>
                    <a:p>
                      <a:endParaRPr lang="en-GB" sz="1800" b="0"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Objective: </a:t>
                      </a:r>
                      <a:r>
                        <a:rPr lang="en-GB" sz="1000" b="0" i="0" kern="1200" dirty="0">
                          <a:solidFill>
                            <a:schemeClr val="dk1"/>
                          </a:solidFill>
                          <a:effectLst/>
                          <a:latin typeface="+mn-lt"/>
                          <a:ea typeface="+mn-ea"/>
                          <a:cs typeface="+mn-cs"/>
                        </a:rPr>
                        <a:t>SVM aims to find a hyperplane that best separates data into different classes while maximizing the margin between the classes.</a:t>
                      </a:r>
                    </a:p>
                    <a:p>
                      <a:endParaRPr lang="en-GB" sz="1000" b="0"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Kernel Trick: </a:t>
                      </a:r>
                      <a:r>
                        <a:rPr lang="en-GB" sz="1000" b="0" i="0" kern="1200" dirty="0">
                          <a:solidFill>
                            <a:schemeClr val="dk1"/>
                          </a:solidFill>
                          <a:effectLst/>
                          <a:latin typeface="+mn-lt"/>
                          <a:ea typeface="+mn-ea"/>
                          <a:cs typeface="+mn-cs"/>
                        </a:rPr>
                        <a:t>Utilizes a kernel function to implicitly map data into a higher-dimensional space, enabling the identification of complex, non-linear decision boundaries.</a:t>
                      </a:r>
                    </a:p>
                    <a:p>
                      <a:endParaRPr lang="en-GB" sz="1000" b="0"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Margin Optimization: </a:t>
                      </a:r>
                      <a:r>
                        <a:rPr lang="en-GB" sz="1000" b="0" i="0" kern="1200" dirty="0">
                          <a:solidFill>
                            <a:schemeClr val="dk1"/>
                          </a:solidFill>
                          <a:effectLst/>
                          <a:latin typeface="+mn-lt"/>
                          <a:ea typeface="+mn-ea"/>
                          <a:cs typeface="+mn-cs"/>
                        </a:rPr>
                        <a:t>Seeks to maximize the margin between support vectors (data points near the decision boundary) for better generalization to unseen data.</a:t>
                      </a:r>
                    </a:p>
                    <a:p>
                      <a:endParaRPr lang="en-GB" sz="1000" b="0"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Regularization: </a:t>
                      </a:r>
                      <a:r>
                        <a:rPr lang="en-GB" sz="1000" b="0" i="0" kern="1200" dirty="0">
                          <a:solidFill>
                            <a:schemeClr val="dk1"/>
                          </a:solidFill>
                          <a:effectLst/>
                          <a:latin typeface="+mn-lt"/>
                          <a:ea typeface="+mn-ea"/>
                          <a:cs typeface="+mn-cs"/>
                        </a:rPr>
                        <a:t>Balances the goal of maximizing the margin with the penalty for misclassifying data points, controlled by a regularization parameter (C).</a:t>
                      </a:r>
                    </a:p>
                    <a:p>
                      <a:endParaRPr lang="en-GB" sz="1000" b="0"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Prediction: </a:t>
                      </a:r>
                      <a:r>
                        <a:rPr lang="en-GB" sz="1000" b="0" i="0" kern="1200" dirty="0">
                          <a:solidFill>
                            <a:schemeClr val="dk1"/>
                          </a:solidFill>
                          <a:effectLst/>
                          <a:latin typeface="+mn-lt"/>
                          <a:ea typeface="+mn-ea"/>
                          <a:cs typeface="+mn-cs"/>
                        </a:rPr>
                        <a:t>Classifies new instances based on their position relative to the decision boundary, considering the side of the hyperplane they fall on.</a:t>
                      </a:r>
                      <a:endParaRPr lang="en-IN" sz="1000" dirty="0"/>
                    </a:p>
                  </a:txBody>
                  <a:tcPr/>
                </a:tc>
                <a:tc>
                  <a:txBody>
                    <a:bodyPr/>
                    <a:lstStyle/>
                    <a:p>
                      <a:endParaRPr lang="en-GB" sz="900" dirty="0"/>
                    </a:p>
                    <a:p>
                      <a:r>
                        <a:rPr lang="en-GB" sz="900" b="1" dirty="0"/>
                        <a:t>Ensemble Method: </a:t>
                      </a:r>
                      <a:r>
                        <a:rPr lang="en-GB" sz="900" dirty="0"/>
                        <a:t>Random Forest is an ensemble learning method that constructs a multitude of decision trees during training.</a:t>
                      </a:r>
                    </a:p>
                    <a:p>
                      <a:endParaRPr lang="en-GB" sz="900" dirty="0"/>
                    </a:p>
                    <a:p>
                      <a:r>
                        <a:rPr lang="en-GB" sz="900" b="1" dirty="0"/>
                        <a:t>Bootstrap Sampling: </a:t>
                      </a:r>
                      <a:r>
                        <a:rPr lang="en-GB" sz="900" dirty="0"/>
                        <a:t>Randomly selects subsets of the training data with replacement (bootstrap samples) for each tree to promote diversity among the trees.</a:t>
                      </a:r>
                    </a:p>
                    <a:p>
                      <a:endParaRPr lang="en-GB" sz="900" dirty="0"/>
                    </a:p>
                    <a:p>
                      <a:r>
                        <a:rPr lang="en-GB" sz="900" b="1" dirty="0"/>
                        <a:t>Feature Randomization</a:t>
                      </a:r>
                      <a:r>
                        <a:rPr lang="en-GB" sz="900" dirty="0"/>
                        <a:t>: Randomly selects a subset of features at each split in each tree, reducing correlation between trees and enhancing generalization.</a:t>
                      </a:r>
                    </a:p>
                    <a:p>
                      <a:endParaRPr lang="en-GB" sz="900" dirty="0"/>
                    </a:p>
                    <a:p>
                      <a:r>
                        <a:rPr lang="en-GB" sz="900" b="1" dirty="0"/>
                        <a:t>Decision Trees: </a:t>
                      </a:r>
                      <a:r>
                        <a:rPr lang="en-GB" sz="900" dirty="0"/>
                        <a:t>Each tree is trained on a different subset of data and features, and predictions are made by averaging (regression) or voting (classification) over all trees.</a:t>
                      </a:r>
                    </a:p>
                    <a:p>
                      <a:endParaRPr lang="en-GB" sz="900" dirty="0"/>
                    </a:p>
                    <a:p>
                      <a:r>
                        <a:rPr lang="en-GB" sz="900" b="1" dirty="0"/>
                        <a:t>Bagging and Averaging</a:t>
                      </a:r>
                      <a:r>
                        <a:rPr lang="en-GB" sz="900" dirty="0"/>
                        <a:t>: The final prediction is an aggregation of individual tree predictions, leading to improved accuracy and robustness against overfitting compared to individual decision trees.</a:t>
                      </a:r>
                      <a:endParaRPr lang="en-IN" sz="900" dirty="0"/>
                    </a:p>
                  </a:txBody>
                  <a:tcPr/>
                </a:tc>
                <a:tc>
                  <a:txBody>
                    <a:bodyPr/>
                    <a:lstStyle/>
                    <a:p>
                      <a:endParaRPr lang="en-GB" sz="1000" b="1" i="0" kern="1200" dirty="0">
                        <a:solidFill>
                          <a:schemeClr val="dk1"/>
                        </a:solidFill>
                        <a:effectLst/>
                        <a:latin typeface="+mn-lt"/>
                        <a:ea typeface="+mn-ea"/>
                        <a:cs typeface="+mn-cs"/>
                      </a:endParaRPr>
                    </a:p>
                    <a:p>
                      <a:r>
                        <a:rPr lang="en-GB" sz="1000" b="1" i="0" kern="1200" dirty="0">
                          <a:solidFill>
                            <a:schemeClr val="dk1"/>
                          </a:solidFill>
                          <a:effectLst/>
                          <a:latin typeface="+mn-lt"/>
                          <a:ea typeface="+mn-ea"/>
                          <a:cs typeface="+mn-cs"/>
                        </a:rPr>
                        <a:t>Dataset Size:</a:t>
                      </a:r>
                      <a:endParaRPr lang="en-GB" sz="1000" b="0" i="0" kern="1200" dirty="0">
                        <a:solidFill>
                          <a:schemeClr val="dk1"/>
                        </a:solidFill>
                        <a:effectLst/>
                        <a:latin typeface="+mn-lt"/>
                        <a:ea typeface="+mn-ea"/>
                        <a:cs typeface="+mn-cs"/>
                      </a:endParaRPr>
                    </a:p>
                    <a:p>
                      <a:pPr lvl="1"/>
                      <a:r>
                        <a:rPr lang="en-GB" sz="1000" b="0" i="0" kern="1200" dirty="0">
                          <a:solidFill>
                            <a:schemeClr val="dk1"/>
                          </a:solidFill>
                          <a:effectLst/>
                          <a:latin typeface="+mn-lt"/>
                          <a:ea typeface="+mn-ea"/>
                          <a:cs typeface="+mn-cs"/>
                        </a:rPr>
                        <a:t>SVM may be more suitable for smaller datasets, while Random Forest can handle larger datasets efficiently.</a:t>
                      </a:r>
                    </a:p>
                    <a:p>
                      <a:r>
                        <a:rPr lang="en-GB" sz="1000" b="1" i="0" kern="1200" dirty="0">
                          <a:solidFill>
                            <a:schemeClr val="dk1"/>
                          </a:solidFill>
                          <a:effectLst/>
                          <a:latin typeface="+mn-lt"/>
                          <a:ea typeface="+mn-ea"/>
                          <a:cs typeface="+mn-cs"/>
                        </a:rPr>
                        <a:t>Interpretability:</a:t>
                      </a:r>
                      <a:endParaRPr lang="en-GB" sz="1000" b="0" i="0" kern="1200" dirty="0">
                        <a:solidFill>
                          <a:schemeClr val="dk1"/>
                        </a:solidFill>
                        <a:effectLst/>
                        <a:latin typeface="+mn-lt"/>
                        <a:ea typeface="+mn-ea"/>
                        <a:cs typeface="+mn-cs"/>
                      </a:endParaRPr>
                    </a:p>
                    <a:p>
                      <a:pPr lvl="1"/>
                      <a:r>
                        <a:rPr lang="en-GB" sz="1000" b="0" i="0" kern="1200" dirty="0">
                          <a:solidFill>
                            <a:schemeClr val="dk1"/>
                          </a:solidFill>
                          <a:effectLst/>
                          <a:latin typeface="+mn-lt"/>
                          <a:ea typeface="+mn-ea"/>
                          <a:cs typeface="+mn-cs"/>
                        </a:rPr>
                        <a:t>SVM decision boundaries may be more challenging to interpret compared to Random Forest, which provides insights into feature importance.</a:t>
                      </a:r>
                    </a:p>
                    <a:p>
                      <a:r>
                        <a:rPr lang="en-GB" sz="1000" b="1" i="0" kern="1200" dirty="0">
                          <a:solidFill>
                            <a:schemeClr val="dk1"/>
                          </a:solidFill>
                          <a:effectLst/>
                          <a:latin typeface="+mn-lt"/>
                          <a:ea typeface="+mn-ea"/>
                          <a:cs typeface="+mn-cs"/>
                        </a:rPr>
                        <a:t>Computational Cost:</a:t>
                      </a:r>
                      <a:endParaRPr lang="en-GB" sz="1000" b="0" i="0" kern="1200" dirty="0">
                        <a:solidFill>
                          <a:schemeClr val="dk1"/>
                        </a:solidFill>
                        <a:effectLst/>
                        <a:latin typeface="+mn-lt"/>
                        <a:ea typeface="+mn-ea"/>
                        <a:cs typeface="+mn-cs"/>
                      </a:endParaRPr>
                    </a:p>
                    <a:p>
                      <a:pPr lvl="1"/>
                      <a:r>
                        <a:rPr lang="en-GB" sz="1000" b="0" i="0" kern="1200" dirty="0">
                          <a:solidFill>
                            <a:schemeClr val="dk1"/>
                          </a:solidFill>
                          <a:effectLst/>
                          <a:latin typeface="+mn-lt"/>
                          <a:ea typeface="+mn-ea"/>
                          <a:cs typeface="+mn-cs"/>
                        </a:rPr>
                        <a:t>SVM, especially with non-linear kernels, can be computationally expensive, whereas Random Forest parallelizes the training of individual trees, making it more scalable.</a:t>
                      </a:r>
                    </a:p>
                    <a:p>
                      <a:r>
                        <a:rPr lang="en-GB" sz="1000" b="1" i="0" kern="1200" dirty="0">
                          <a:solidFill>
                            <a:schemeClr val="dk1"/>
                          </a:solidFill>
                          <a:effectLst/>
                          <a:latin typeface="+mn-lt"/>
                          <a:ea typeface="+mn-ea"/>
                          <a:cs typeface="+mn-cs"/>
                        </a:rPr>
                        <a:t>Task Type:</a:t>
                      </a:r>
                      <a:endParaRPr lang="en-GB" sz="1000" b="0" i="0" kern="1200" dirty="0">
                        <a:solidFill>
                          <a:schemeClr val="dk1"/>
                        </a:solidFill>
                        <a:effectLst/>
                        <a:latin typeface="+mn-lt"/>
                        <a:ea typeface="+mn-ea"/>
                        <a:cs typeface="+mn-cs"/>
                      </a:endParaRPr>
                    </a:p>
                    <a:p>
                      <a:pPr lvl="1"/>
                      <a:r>
                        <a:rPr lang="en-GB" sz="1000" b="0" i="0" kern="1200" dirty="0">
                          <a:solidFill>
                            <a:schemeClr val="dk1"/>
                          </a:solidFill>
                          <a:effectLst/>
                          <a:latin typeface="+mn-lt"/>
                          <a:ea typeface="+mn-ea"/>
                          <a:cs typeface="+mn-cs"/>
                        </a:rPr>
                        <a:t>Choose SVM for tasks where maximizing the margin between classes is crucial, and Random Forest for tasks that benefit from the aggregation of multiple decision trees, especially in scenarios with complex interactions among features.</a:t>
                      </a:r>
                    </a:p>
                    <a:p>
                      <a:endParaRPr lang="en-IN" sz="900"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361351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Supervised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4015287276"/>
              </p:ext>
            </p:extLst>
          </p:nvPr>
        </p:nvGraphicFramePr>
        <p:xfrm>
          <a:off x="677691" y="1394719"/>
          <a:ext cx="8596311" cy="4967375"/>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6113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b="1" i="0" kern="1200" dirty="0">
                          <a:solidFill>
                            <a:schemeClr val="lt1"/>
                          </a:solidFill>
                          <a:effectLst/>
                          <a:latin typeface="+mn-lt"/>
                          <a:ea typeface="+mn-ea"/>
                          <a:cs typeface="+mn-cs"/>
                        </a:rPr>
                        <a:t>K NEAREST NEIGHBORS</a:t>
                      </a:r>
                      <a:endParaRPr lang="en-IN" sz="1800" b="1" i="0" kern="1200" dirty="0">
                        <a:solidFill>
                          <a:schemeClr val="lt1"/>
                        </a:solidFill>
                        <a:effectLst/>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1" kern="1200" dirty="0">
                          <a:solidFill>
                            <a:schemeClr val="lt1"/>
                          </a:solidFill>
                          <a:effectLst/>
                          <a:latin typeface="+mn-lt"/>
                          <a:ea typeface="+mn-ea"/>
                          <a:cs typeface="+mn-cs"/>
                        </a:rPr>
                        <a:t>GAUSSIAN NAIVE BAYES</a:t>
                      </a: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4128905">
                <a:tc>
                  <a:txBody>
                    <a:bodyPr/>
                    <a:lstStyle/>
                    <a:p>
                      <a:endParaRPr lang="en-GB" sz="900" dirty="0"/>
                    </a:p>
                    <a:p>
                      <a:r>
                        <a:rPr lang="en-GB" sz="900" b="1" dirty="0"/>
                        <a:t>Training: </a:t>
                      </a:r>
                      <a:r>
                        <a:rPr lang="en-GB" sz="900" dirty="0"/>
                        <a:t>Store all training examples.</a:t>
                      </a:r>
                    </a:p>
                    <a:p>
                      <a:endParaRPr lang="en-GB" sz="900" dirty="0"/>
                    </a:p>
                    <a:p>
                      <a:r>
                        <a:rPr lang="en-GB" sz="900" b="1" dirty="0"/>
                        <a:t>Input</a:t>
                      </a:r>
                      <a:r>
                        <a:rPr lang="en-GB" sz="900" dirty="0"/>
                        <a:t>: Receive a new instance to classify.</a:t>
                      </a:r>
                    </a:p>
                    <a:p>
                      <a:endParaRPr lang="en-GB" sz="900" dirty="0"/>
                    </a:p>
                    <a:p>
                      <a:r>
                        <a:rPr lang="en-GB" sz="900" b="1" dirty="0"/>
                        <a:t>Distance Calculation</a:t>
                      </a:r>
                      <a:r>
                        <a:rPr lang="en-GB" sz="900" dirty="0"/>
                        <a:t>: Compute the distance between the new instance and all stored training examples (commonly using Euclidean distance).</a:t>
                      </a:r>
                    </a:p>
                    <a:p>
                      <a:endParaRPr lang="en-GB" sz="900" dirty="0"/>
                    </a:p>
                    <a:p>
                      <a:r>
                        <a:rPr lang="en-GB" sz="900" b="1" dirty="0"/>
                        <a:t>Nearest </a:t>
                      </a:r>
                      <a:r>
                        <a:rPr lang="en-GB" sz="900" b="1" dirty="0" err="1"/>
                        <a:t>Neighbors</a:t>
                      </a:r>
                      <a:r>
                        <a:rPr lang="en-GB" sz="900" b="1" dirty="0"/>
                        <a:t>: </a:t>
                      </a:r>
                      <a:r>
                        <a:rPr lang="en-GB" sz="900" dirty="0"/>
                        <a:t>Identify the k training instances with the smallest distances to the new instance.</a:t>
                      </a:r>
                    </a:p>
                    <a:p>
                      <a:endParaRPr lang="en-GB" sz="900" dirty="0"/>
                    </a:p>
                    <a:p>
                      <a:r>
                        <a:rPr lang="en-GB" sz="900" b="1" dirty="0"/>
                        <a:t>Majority Vote (for Classification): </a:t>
                      </a:r>
                      <a:r>
                        <a:rPr lang="en-GB" sz="900" dirty="0"/>
                        <a:t>For classification, assign the class label that is most frequent among the k nearest </a:t>
                      </a:r>
                      <a:r>
                        <a:rPr lang="en-GB" sz="900" dirty="0" err="1"/>
                        <a:t>neighbors</a:t>
                      </a:r>
                      <a:r>
                        <a:rPr lang="en-GB" sz="900" dirty="0"/>
                        <a:t>.</a:t>
                      </a:r>
                    </a:p>
                    <a:p>
                      <a:endParaRPr lang="en-GB" sz="900" dirty="0"/>
                    </a:p>
                    <a:p>
                      <a:endParaRPr lang="en-GB" sz="900" dirty="0"/>
                    </a:p>
                    <a:p>
                      <a:r>
                        <a:rPr lang="en-GB" sz="900" dirty="0"/>
                        <a:t>   </a:t>
                      </a:r>
                      <a:r>
                        <a:rPr lang="en-GB" sz="900" b="1" dirty="0"/>
                        <a:t>Weighted Average (for Regression): </a:t>
                      </a:r>
                      <a:r>
                        <a:rPr lang="en-GB" sz="900" dirty="0"/>
                        <a:t>For regression, predict the average value of the target variable among the k nearest </a:t>
                      </a:r>
                      <a:r>
                        <a:rPr lang="en-GB" sz="900" dirty="0" err="1"/>
                        <a:t>neighbors</a:t>
                      </a:r>
                      <a:r>
                        <a:rPr lang="en-GB" sz="900" dirty="0"/>
                        <a:t>, weighted by their distances.</a:t>
                      </a:r>
                    </a:p>
                    <a:p>
                      <a:endParaRPr lang="en-GB" sz="900" dirty="0"/>
                    </a:p>
                    <a:p>
                      <a:r>
                        <a:rPr lang="en-GB" sz="900" dirty="0"/>
                        <a:t>The k-NN algorithm classifies or predicts based on the majority or average of the k nearest </a:t>
                      </a:r>
                      <a:r>
                        <a:rPr lang="en-GB" sz="900" dirty="0" err="1"/>
                        <a:t>neighbors</a:t>
                      </a:r>
                      <a:r>
                        <a:rPr lang="en-GB" sz="900" dirty="0"/>
                        <a:t> in the feature space.</a:t>
                      </a:r>
                      <a:endParaRPr lang="en-IN" sz="900" dirty="0"/>
                    </a:p>
                  </a:txBody>
                  <a:tcPr/>
                </a:tc>
                <a:tc>
                  <a:txBody>
                    <a:bodyPr/>
                    <a:lstStyle/>
                    <a:p>
                      <a:endParaRPr lang="en-GB" sz="900" dirty="0"/>
                    </a:p>
                    <a:p>
                      <a:r>
                        <a:rPr lang="en-GB" sz="900" b="1" dirty="0"/>
                        <a:t>Training:</a:t>
                      </a:r>
                    </a:p>
                    <a:p>
                      <a:r>
                        <a:rPr lang="en-GB" sz="900" dirty="0"/>
                        <a:t>   - Compute the mean and standard deviation for each feature in each class.</a:t>
                      </a:r>
                    </a:p>
                    <a:p>
                      <a:r>
                        <a:rPr lang="en-GB" sz="900" dirty="0"/>
                        <a:t>   - Calculate the prior probability of each class based on the training set.</a:t>
                      </a:r>
                    </a:p>
                    <a:p>
                      <a:endParaRPr lang="en-GB" sz="900" dirty="0"/>
                    </a:p>
                    <a:p>
                      <a:r>
                        <a:rPr lang="en-GB" sz="900" b="1" dirty="0"/>
                        <a:t>Input:</a:t>
                      </a:r>
                    </a:p>
                    <a:p>
                      <a:r>
                        <a:rPr lang="en-GB" sz="900" dirty="0"/>
                        <a:t>   - Receive a new instance with feature values.</a:t>
                      </a:r>
                    </a:p>
                    <a:p>
                      <a:endParaRPr lang="en-GB" sz="900" dirty="0"/>
                    </a:p>
                    <a:p>
                      <a:r>
                        <a:rPr lang="en-GB" sz="900" b="1" dirty="0"/>
                        <a:t>Likelihood Calculation:</a:t>
                      </a:r>
                    </a:p>
                    <a:p>
                      <a:r>
                        <a:rPr lang="en-GB" sz="900" dirty="0"/>
                        <a:t>   - For each feature in the new instance and for each class, calculate the probability density function (PDF) using the Gaussian (normal) distribution formula.</a:t>
                      </a:r>
                    </a:p>
                    <a:p>
                      <a:endParaRPr lang="en-GB" sz="900" dirty="0"/>
                    </a:p>
                    <a:p>
                      <a:r>
                        <a:rPr lang="en-GB" sz="900" b="1" dirty="0"/>
                        <a:t>Posterior Probability:</a:t>
                      </a:r>
                    </a:p>
                    <a:p>
                      <a:r>
                        <a:rPr lang="en-GB" sz="900" dirty="0"/>
                        <a:t>   - Multiply the prior probability of each class by the product of the likelihoods for each feature.</a:t>
                      </a:r>
                    </a:p>
                    <a:p>
                      <a:endParaRPr lang="en-GB" sz="900" dirty="0"/>
                    </a:p>
                    <a:p>
                      <a:r>
                        <a:rPr lang="en-GB" sz="900" b="1" dirty="0"/>
                        <a:t>Prediction:</a:t>
                      </a:r>
                    </a:p>
                    <a:p>
                      <a:r>
                        <a:rPr lang="en-GB" sz="900" dirty="0"/>
                        <a:t>   - Assign the class with the highest posterior probability as the predicted class for the new instance.</a:t>
                      </a:r>
                    </a:p>
                    <a:p>
                      <a:endParaRPr lang="en-GB" sz="900" dirty="0"/>
                    </a:p>
                    <a:p>
                      <a:r>
                        <a:rPr lang="en-GB" sz="900" dirty="0"/>
                        <a:t>Gaussian Naive Bayes assumes that the features within each class are normally distributed, and it leverages Bayes' theorem to compute posterior probabilities for each class given the observed features.</a:t>
                      </a:r>
                      <a:endParaRPr lang="en-IN" sz="900" dirty="0"/>
                    </a:p>
                  </a:txBody>
                  <a:tcPr/>
                </a:tc>
                <a:tc>
                  <a:txBody>
                    <a:bodyPr/>
                    <a:lstStyle/>
                    <a:p>
                      <a:endParaRPr lang="en-GB" sz="1050" b="1" i="0" kern="1200" dirty="0">
                        <a:solidFill>
                          <a:schemeClr val="dk1"/>
                        </a:solidFill>
                        <a:effectLst/>
                        <a:latin typeface="+mn-lt"/>
                        <a:ea typeface="+mn-ea"/>
                        <a:cs typeface="+mn-cs"/>
                      </a:endParaRPr>
                    </a:p>
                    <a:p>
                      <a:endParaRPr lang="en-GB" sz="1050" b="1" i="0" kern="1200" dirty="0">
                        <a:solidFill>
                          <a:schemeClr val="dk1"/>
                        </a:solidFill>
                        <a:effectLst/>
                        <a:latin typeface="+mn-lt"/>
                        <a:ea typeface="+mn-ea"/>
                        <a:cs typeface="+mn-cs"/>
                      </a:endParaRPr>
                    </a:p>
                    <a:p>
                      <a:r>
                        <a:rPr lang="en-GB" sz="1050" b="1" i="0" kern="1200" dirty="0">
                          <a:solidFill>
                            <a:schemeClr val="dk1"/>
                          </a:solidFill>
                          <a:effectLst/>
                          <a:latin typeface="+mn-lt"/>
                          <a:ea typeface="+mn-ea"/>
                          <a:cs typeface="+mn-cs"/>
                        </a:rPr>
                        <a:t>Data Characteristics:</a:t>
                      </a:r>
                      <a:endParaRPr lang="en-GB" sz="1050" b="0" i="0" kern="1200" dirty="0">
                        <a:solidFill>
                          <a:schemeClr val="dk1"/>
                        </a:solidFill>
                        <a:effectLst/>
                        <a:latin typeface="+mn-lt"/>
                        <a:ea typeface="+mn-ea"/>
                        <a:cs typeface="+mn-cs"/>
                      </a:endParaRPr>
                    </a:p>
                    <a:p>
                      <a:pPr lvl="1"/>
                      <a:r>
                        <a:rPr lang="en-GB" sz="1050" b="0" i="0" kern="1200" dirty="0">
                          <a:solidFill>
                            <a:schemeClr val="dk1"/>
                          </a:solidFill>
                          <a:effectLst/>
                          <a:latin typeface="+mn-lt"/>
                          <a:ea typeface="+mn-ea"/>
                          <a:cs typeface="+mn-cs"/>
                        </a:rPr>
                        <a:t>k-NN is suitable for datasets with complex decision boundaries, while Gaussian Naive Bayes is effective when independence assumptions hold.</a:t>
                      </a:r>
                    </a:p>
                    <a:p>
                      <a:r>
                        <a:rPr lang="en-GB" sz="1050" b="1" i="0" kern="1200" dirty="0">
                          <a:solidFill>
                            <a:schemeClr val="dk1"/>
                          </a:solidFill>
                          <a:effectLst/>
                          <a:latin typeface="+mn-lt"/>
                          <a:ea typeface="+mn-ea"/>
                          <a:cs typeface="+mn-cs"/>
                        </a:rPr>
                        <a:t>Scalability:</a:t>
                      </a:r>
                      <a:endParaRPr lang="en-GB" sz="1050" b="0" i="0" kern="1200" dirty="0">
                        <a:solidFill>
                          <a:schemeClr val="dk1"/>
                        </a:solidFill>
                        <a:effectLst/>
                        <a:latin typeface="+mn-lt"/>
                        <a:ea typeface="+mn-ea"/>
                        <a:cs typeface="+mn-cs"/>
                      </a:endParaRPr>
                    </a:p>
                    <a:p>
                      <a:pPr lvl="1"/>
                      <a:r>
                        <a:rPr lang="en-GB" sz="1050" b="0" i="0" kern="1200" dirty="0">
                          <a:solidFill>
                            <a:schemeClr val="dk1"/>
                          </a:solidFill>
                          <a:effectLst/>
                          <a:latin typeface="+mn-lt"/>
                          <a:ea typeface="+mn-ea"/>
                          <a:cs typeface="+mn-cs"/>
                        </a:rPr>
                        <a:t>For large datasets, Gaussian Naive Bayes may be more scalable due to its faster training process.</a:t>
                      </a:r>
                    </a:p>
                    <a:p>
                      <a:r>
                        <a:rPr lang="en-GB" sz="1050" b="1" i="0" kern="1200" dirty="0">
                          <a:solidFill>
                            <a:schemeClr val="dk1"/>
                          </a:solidFill>
                          <a:effectLst/>
                          <a:latin typeface="+mn-lt"/>
                          <a:ea typeface="+mn-ea"/>
                          <a:cs typeface="+mn-cs"/>
                        </a:rPr>
                        <a:t>Model Interpretability:</a:t>
                      </a:r>
                      <a:endParaRPr lang="en-GB" sz="1050" b="0" i="0" kern="1200" dirty="0">
                        <a:solidFill>
                          <a:schemeClr val="dk1"/>
                        </a:solidFill>
                        <a:effectLst/>
                        <a:latin typeface="+mn-lt"/>
                        <a:ea typeface="+mn-ea"/>
                        <a:cs typeface="+mn-cs"/>
                      </a:endParaRPr>
                    </a:p>
                    <a:p>
                      <a:pPr lvl="1"/>
                      <a:r>
                        <a:rPr lang="en-GB" sz="1050" b="0" i="0" kern="1200" dirty="0">
                          <a:solidFill>
                            <a:schemeClr val="dk1"/>
                          </a:solidFill>
                          <a:effectLst/>
                          <a:latin typeface="+mn-lt"/>
                          <a:ea typeface="+mn-ea"/>
                          <a:cs typeface="+mn-cs"/>
                        </a:rPr>
                        <a:t>Gaussian Naive Bayes provides explicit probabilities and is often more interpretable than k-NN.</a:t>
                      </a:r>
                    </a:p>
                    <a:p>
                      <a:r>
                        <a:rPr lang="en-GB" sz="1050" b="0" i="0" kern="1200" dirty="0">
                          <a:solidFill>
                            <a:schemeClr val="dk1"/>
                          </a:solidFill>
                          <a:effectLst/>
                          <a:latin typeface="+mn-lt"/>
                          <a:ea typeface="+mn-ea"/>
                          <a:cs typeface="+mn-cs"/>
                        </a:rPr>
                        <a:t>The choice between these algorithms depends on the specific characteristics of the data and the requirements of the problem at hand.</a:t>
                      </a:r>
                    </a:p>
                    <a:p>
                      <a:endParaRPr lang="en-IN"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326763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Probabilistic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3833889456"/>
              </p:ext>
            </p:extLst>
          </p:nvPr>
        </p:nvGraphicFramePr>
        <p:xfrm>
          <a:off x="719637" y="1408644"/>
          <a:ext cx="8596311" cy="5075638"/>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3223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1" kern="1200" dirty="0">
                          <a:solidFill>
                            <a:schemeClr val="lt1"/>
                          </a:solidFill>
                          <a:effectLst/>
                          <a:latin typeface="+mn-lt"/>
                          <a:ea typeface="+mn-ea"/>
                          <a:cs typeface="+mn-cs"/>
                        </a:rPr>
                        <a:t>GAUSSIAN NAIVE BAYES</a:t>
                      </a:r>
                    </a:p>
                  </a:txBody>
                  <a:tcPr/>
                </a:tc>
                <a:tc>
                  <a:txBody>
                    <a:bodyPr/>
                    <a:lstStyle/>
                    <a:p>
                      <a:pPr algn="ctr"/>
                      <a:r>
                        <a:rPr lang="en-IN" sz="1800" b="1" i="0" kern="1200" dirty="0">
                          <a:solidFill>
                            <a:schemeClr val="lt1"/>
                          </a:solidFill>
                          <a:effectLst/>
                          <a:latin typeface="+mn-lt"/>
                          <a:ea typeface="+mn-ea"/>
                          <a:cs typeface="+mn-cs"/>
                        </a:rPr>
                        <a:t>GAUSSIAN MIXTURE  MODEL</a:t>
                      </a: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972137">
                <a:tc>
                  <a:txBody>
                    <a:bodyPr/>
                    <a:lstStyle/>
                    <a:p>
                      <a:r>
                        <a:rPr lang="en-GB" sz="900" b="1" dirty="0"/>
                        <a:t>Training:</a:t>
                      </a:r>
                    </a:p>
                    <a:p>
                      <a:r>
                        <a:rPr lang="en-GB" sz="900" dirty="0"/>
                        <a:t>   - Compute the mean and standard deviation for each feature in each class.</a:t>
                      </a:r>
                    </a:p>
                    <a:p>
                      <a:r>
                        <a:rPr lang="en-GB" sz="900" dirty="0"/>
                        <a:t>   - Calculate the prior probability of each class based on the training set.</a:t>
                      </a:r>
                    </a:p>
                    <a:p>
                      <a:endParaRPr lang="en-GB" sz="900" dirty="0"/>
                    </a:p>
                    <a:p>
                      <a:r>
                        <a:rPr lang="en-GB" sz="900" b="1" dirty="0"/>
                        <a:t>Input:</a:t>
                      </a:r>
                    </a:p>
                    <a:p>
                      <a:r>
                        <a:rPr lang="en-GB" sz="900" dirty="0"/>
                        <a:t>   - Receive a new instance with feature values.</a:t>
                      </a:r>
                    </a:p>
                    <a:p>
                      <a:endParaRPr lang="en-GB" sz="900" dirty="0"/>
                    </a:p>
                    <a:p>
                      <a:r>
                        <a:rPr lang="en-GB" sz="900" b="1" dirty="0"/>
                        <a:t>Likelihood Calculation:</a:t>
                      </a:r>
                    </a:p>
                    <a:p>
                      <a:r>
                        <a:rPr lang="en-GB" sz="900" dirty="0"/>
                        <a:t>   - For each feature in the new instance and for each class, calculate the probability density function (PDF) using the Gaussian (normal) distribution formula.</a:t>
                      </a:r>
                    </a:p>
                    <a:p>
                      <a:endParaRPr lang="en-GB" sz="900" dirty="0"/>
                    </a:p>
                    <a:p>
                      <a:r>
                        <a:rPr lang="en-GB" sz="900" b="1" dirty="0"/>
                        <a:t>Posterior Probability:</a:t>
                      </a:r>
                    </a:p>
                    <a:p>
                      <a:r>
                        <a:rPr lang="en-GB" sz="900" dirty="0"/>
                        <a:t>   - Multiply the prior probability of each class by the product of the likelihoods for each feature.</a:t>
                      </a:r>
                    </a:p>
                    <a:p>
                      <a:endParaRPr lang="en-GB" sz="900" dirty="0"/>
                    </a:p>
                    <a:p>
                      <a:r>
                        <a:rPr lang="en-GB" sz="900" b="1" dirty="0"/>
                        <a:t>Prediction:</a:t>
                      </a:r>
                    </a:p>
                    <a:p>
                      <a:r>
                        <a:rPr lang="en-GB" sz="900" dirty="0"/>
                        <a:t>   - Assign the class with the highest posterior probability as the predicted class for the new instance.</a:t>
                      </a:r>
                    </a:p>
                    <a:p>
                      <a:endParaRPr lang="en-GB" sz="900" dirty="0"/>
                    </a:p>
                    <a:p>
                      <a:r>
                        <a:rPr lang="en-GB" sz="900" dirty="0"/>
                        <a:t>Gaussian Naive Bayes assumes that the features within each class are normally distributed, and it leverages Bayes' theorem to compute posterior probabilities for each class given the observed features.</a:t>
                      </a:r>
                      <a:endParaRPr lang="en-IN" sz="900" dirty="0"/>
                    </a:p>
                  </a:txBody>
                  <a:tcPr/>
                </a:tc>
                <a:tc>
                  <a:txBody>
                    <a:bodyPr/>
                    <a:lstStyle/>
                    <a:p>
                      <a:endParaRPr lang="en-GB" sz="900" dirty="0"/>
                    </a:p>
                    <a:p>
                      <a:r>
                        <a:rPr lang="en-GB" sz="900" b="1" dirty="0"/>
                        <a:t>Initialization: </a:t>
                      </a:r>
                      <a:r>
                        <a:rPr lang="en-GB" sz="900" dirty="0"/>
                        <a:t>Start by initializing the model parameters, including the number of components (Gaussians), mean vectors, covariance matrices, and component weights.</a:t>
                      </a:r>
                    </a:p>
                    <a:p>
                      <a:endParaRPr lang="en-GB" sz="900" dirty="0"/>
                    </a:p>
                    <a:p>
                      <a:r>
                        <a:rPr lang="en-GB" sz="900" b="1" dirty="0"/>
                        <a:t>Expectation-Maximization (EM) Algorithm:</a:t>
                      </a:r>
                    </a:p>
                    <a:p>
                      <a:r>
                        <a:rPr lang="en-GB" sz="900" dirty="0"/>
                        <a:t>   - Expectation Step (E-step): Compute the probability (responsibility) of each data point belonging to each Gaussian component based on the current parameter estimates using the multivariate Gaussian distribution.</a:t>
                      </a:r>
                    </a:p>
                    <a:p>
                      <a:r>
                        <a:rPr lang="en-GB" sz="900" dirty="0"/>
                        <a:t>   Maximization Step (M-step): Update the parameters (mean, covariance, and weights) by maximizing the expected log-likelihood obtained from the E-step.</a:t>
                      </a:r>
                    </a:p>
                    <a:p>
                      <a:endParaRPr lang="en-GB" sz="900" dirty="0"/>
                    </a:p>
                    <a:p>
                      <a:r>
                        <a:rPr lang="en-GB" sz="900" b="1" dirty="0"/>
                        <a:t>Convergence Check: </a:t>
                      </a:r>
                      <a:r>
                        <a:rPr lang="en-GB" sz="900" dirty="0"/>
                        <a:t>Repeat the E-step and M-step until convergence is achieved, typically by checking for small changes in the log-likelihood or the model parameters.</a:t>
                      </a:r>
                    </a:p>
                    <a:p>
                      <a:endParaRPr lang="en-GB" sz="900" dirty="0"/>
                    </a:p>
                    <a:p>
                      <a:r>
                        <a:rPr lang="en-GB" sz="900" b="1" dirty="0"/>
                        <a:t>Prediction: </a:t>
                      </a:r>
                      <a:r>
                        <a:rPr lang="en-GB" sz="900" dirty="0"/>
                        <a:t>Once the model converges, use the learned parameters to make predictions by assigning each data point to the Gaussian component with the highest probability.</a:t>
                      </a:r>
                    </a:p>
                    <a:p>
                      <a:endParaRPr lang="en-GB" sz="900" dirty="0"/>
                    </a:p>
                    <a:p>
                      <a:r>
                        <a:rPr lang="en-GB" sz="900" dirty="0"/>
                        <a:t>GMM is a probabilistic model that represents the data as a mixture of several Gaussian distributions. It is commonly used for clustering and density estimation tasks.</a:t>
                      </a:r>
                      <a:endParaRPr lang="en-IN" sz="900" dirty="0"/>
                    </a:p>
                  </a:txBody>
                  <a:tcPr/>
                </a:tc>
                <a:tc>
                  <a:txBody>
                    <a:bodyPr/>
                    <a:lstStyle/>
                    <a:p>
                      <a:endParaRPr lang="en-GB" sz="900" dirty="0"/>
                    </a:p>
                    <a:p>
                      <a:r>
                        <a:rPr lang="en-GB" sz="900" b="1" dirty="0"/>
                        <a:t>Gaussian Mixture Model (GMM):</a:t>
                      </a:r>
                    </a:p>
                    <a:p>
                      <a:r>
                        <a:rPr lang="en-GB" sz="900" dirty="0"/>
                        <a:t> Flexible probabilistic model for clustering and density estimation.</a:t>
                      </a:r>
                    </a:p>
                    <a:p>
                      <a:endParaRPr lang="en-GB" sz="900" dirty="0"/>
                    </a:p>
                    <a:p>
                      <a:r>
                        <a:rPr lang="en-GB" sz="900" dirty="0"/>
                        <a:t>Captures complex data distributions using a mixture of Gaussian components, provides uncertainty estimates.</a:t>
                      </a:r>
                    </a:p>
                    <a:p>
                      <a:endParaRPr lang="en-GB" sz="900" dirty="0"/>
                    </a:p>
                    <a:p>
                      <a:r>
                        <a:rPr lang="en-GB" sz="900" dirty="0"/>
                        <a:t>Sensitive to initialization, may converge to local optima.</a:t>
                      </a:r>
                    </a:p>
                    <a:p>
                      <a:endParaRPr lang="en-GB" sz="900" dirty="0"/>
                    </a:p>
                    <a:p>
                      <a:r>
                        <a:rPr lang="en-GB" sz="900" b="1" dirty="0"/>
                        <a:t>Gaussian Naive Bayes (GNB):</a:t>
                      </a:r>
                    </a:p>
                    <a:p>
                      <a:r>
                        <a:rPr lang="en-GB" sz="900" dirty="0"/>
                        <a:t>Simple and efficient classification algorithm, assuming feature independence.</a:t>
                      </a:r>
                    </a:p>
                    <a:p>
                      <a:endParaRPr lang="en-GB" sz="900" dirty="0"/>
                    </a:p>
                    <a:p>
                      <a:r>
                        <a:rPr lang="en-GB" sz="900" dirty="0"/>
                        <a:t>Fast and suitable for high-dimensional datasets, performs well in text classification.</a:t>
                      </a:r>
                    </a:p>
                    <a:p>
                      <a:endParaRPr lang="en-GB" sz="900" dirty="0"/>
                    </a:p>
                    <a:p>
                      <a:r>
                        <a:rPr lang="en-GB" sz="900" dirty="0"/>
                        <a:t> Relies on the assumption of feature independence and Gaussian distribution, may not handle complex dependencies well.</a:t>
                      </a:r>
                    </a:p>
                    <a:p>
                      <a:endParaRPr lang="en-GB" sz="900" dirty="0"/>
                    </a:p>
                    <a:p>
                      <a:r>
                        <a:rPr lang="en-GB" sz="900" dirty="0"/>
                        <a:t>Choosing between GMM and GNB depends on the specific characteristics of the data and the goals of the analysis. GMM is more versatile for capturing intricate patterns, while GNB is efficient and effective for certain types of classification tasks, particularly when the independence assumption holds.</a:t>
                      </a:r>
                      <a:endParaRPr lang="en-IN" sz="900"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406359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44843" y="416688"/>
            <a:ext cx="8596668" cy="749417"/>
          </a:xfrm>
        </p:spPr>
        <p:txBody>
          <a:bodyPr>
            <a:noAutofit/>
          </a:bodyPr>
          <a:lstStyle/>
          <a:p>
            <a:pPr algn="ctr"/>
            <a:r>
              <a:rPr lang="en-US" sz="2800" dirty="0"/>
              <a:t>Probabilistic &amp;</a:t>
            </a:r>
            <a:br>
              <a:rPr lang="en-US" sz="2800" dirty="0"/>
            </a:br>
            <a:r>
              <a:rPr lang="en-US" sz="2800" dirty="0"/>
              <a:t>Unsupervised models</a:t>
            </a:r>
            <a:endParaRPr lang="en-IN" sz="2800"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1226594608"/>
              </p:ext>
            </p:extLst>
          </p:nvPr>
        </p:nvGraphicFramePr>
        <p:xfrm>
          <a:off x="739929" y="1439998"/>
          <a:ext cx="8596311" cy="5214304"/>
        </p:xfrm>
        <a:graphic>
          <a:graphicData uri="http://schemas.openxmlformats.org/drawingml/2006/table">
            <a:tbl>
              <a:tblPr firstRow="1" bandRow="1">
                <a:tableStyleId>{5C22544A-7EE6-4342-B048-85BDC9FD1C3A}</a:tableStyleId>
              </a:tblPr>
              <a:tblGrid>
                <a:gridCol w="2857725">
                  <a:extLst>
                    <a:ext uri="{9D8B030D-6E8A-4147-A177-3AD203B41FA5}">
                      <a16:colId xmlns:a16="http://schemas.microsoft.com/office/drawing/2014/main" val="3040084249"/>
                    </a:ext>
                  </a:extLst>
                </a:gridCol>
                <a:gridCol w="2873149">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18504">
                <a:tc>
                  <a:txBody>
                    <a:bodyPr/>
                    <a:lstStyle/>
                    <a:p>
                      <a:pPr algn="ctr"/>
                      <a:r>
                        <a:rPr lang="en-IN" sz="1800" b="1" i="0" kern="1200" dirty="0">
                          <a:solidFill>
                            <a:schemeClr val="lt1"/>
                          </a:solidFill>
                          <a:effectLst/>
                          <a:latin typeface="+mn-lt"/>
                          <a:ea typeface="+mn-ea"/>
                          <a:cs typeface="+mn-cs"/>
                        </a:rPr>
                        <a:t>GAUSSIAN MIXTURE  MODEL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1" i="1" kern="1200" dirty="0">
                          <a:solidFill>
                            <a:schemeClr val="lt1"/>
                          </a:solidFill>
                          <a:effectLst/>
                          <a:latin typeface="+mn-lt"/>
                          <a:ea typeface="+mn-ea"/>
                          <a:cs typeface="+mn-cs"/>
                        </a:rPr>
                        <a:t>HIERARCHICAL CLUSTERING</a:t>
                      </a: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897636">
                <a:tc>
                  <a:txBody>
                    <a:bodyPr/>
                    <a:lstStyle/>
                    <a:p>
                      <a:r>
                        <a:rPr lang="en-GB" sz="900" b="1" dirty="0"/>
                        <a:t>Initialization: </a:t>
                      </a:r>
                      <a:r>
                        <a:rPr lang="en-GB" sz="900" dirty="0"/>
                        <a:t>Start by initializing the model parameters, including the number of components (Gaussians), mean vectors, covariance matrices, and component weights.</a:t>
                      </a:r>
                    </a:p>
                    <a:p>
                      <a:endParaRPr lang="en-GB" sz="900" dirty="0"/>
                    </a:p>
                    <a:p>
                      <a:r>
                        <a:rPr lang="en-GB" sz="900" b="1" dirty="0"/>
                        <a:t>Expectation-Maximization (EM) Algorithm:</a:t>
                      </a:r>
                    </a:p>
                    <a:p>
                      <a:r>
                        <a:rPr lang="en-GB" sz="900" dirty="0"/>
                        <a:t>   - Expectation Step (E-step): Compute the probability (responsibility) of each data point belonging to each Gaussian component based on the current parameter estimates using the multivariate Gaussian distribution.</a:t>
                      </a:r>
                    </a:p>
                    <a:p>
                      <a:r>
                        <a:rPr lang="en-GB" sz="900" dirty="0"/>
                        <a:t>   Maximization Step (M-step): Update the parameters (mean, covariance, and weights) by maximizing the expected log-likelihood obtained from the E-step.</a:t>
                      </a:r>
                    </a:p>
                    <a:p>
                      <a:endParaRPr lang="en-GB" sz="900" dirty="0"/>
                    </a:p>
                    <a:p>
                      <a:r>
                        <a:rPr lang="en-GB" sz="900" b="1" dirty="0"/>
                        <a:t>Convergence Check: </a:t>
                      </a:r>
                      <a:r>
                        <a:rPr lang="en-GB" sz="900" dirty="0"/>
                        <a:t>Repeat the E-step and M-step until convergence is achieved, typically by checking for small changes in the log-likelihood or the model parameters.</a:t>
                      </a:r>
                    </a:p>
                    <a:p>
                      <a:endParaRPr lang="en-GB" sz="1800" dirty="0"/>
                    </a:p>
                    <a:p>
                      <a:r>
                        <a:rPr lang="en-GB" sz="900" b="1" dirty="0"/>
                        <a:t>Prediction: </a:t>
                      </a:r>
                      <a:r>
                        <a:rPr lang="en-GB" sz="900" dirty="0"/>
                        <a:t>Once the model converges, use the learned parameters to make predictions by assigning each data point to the Gaussian component with the highest probability.</a:t>
                      </a:r>
                    </a:p>
                    <a:p>
                      <a:endParaRPr lang="en-GB" sz="900" dirty="0"/>
                    </a:p>
                  </a:txBody>
                  <a:tcPr/>
                </a:tc>
                <a:tc>
                  <a:txBody>
                    <a:bodyPr/>
                    <a:lstStyle/>
                    <a:p>
                      <a:r>
                        <a:rPr lang="en-GB" sz="1000" b="0" i="0" kern="1200" dirty="0">
                          <a:solidFill>
                            <a:schemeClr val="dk1"/>
                          </a:solidFill>
                          <a:effectLst/>
                          <a:latin typeface="+mn-lt"/>
                          <a:ea typeface="+mn-ea"/>
                          <a:cs typeface="+mn-cs"/>
                        </a:rPr>
                        <a:t>Hierarchical clustering is a technique in cluster analysis that builds a hierarchy of clusters. It's a partitional clustering method, meaning it divides the dataset into groups or clusters. The key idea is to create a tree of clusters, known as a dendrogram, where the root of the tree is a single cluster containing all data points, and the leaves are individual data points.</a:t>
                      </a:r>
                    </a:p>
                    <a:p>
                      <a:endParaRPr lang="en-GB" sz="1000" b="0" i="0" kern="1200" dirty="0">
                        <a:solidFill>
                          <a:schemeClr val="dk1"/>
                        </a:solidFill>
                        <a:effectLst/>
                        <a:latin typeface="+mn-lt"/>
                        <a:ea typeface="+mn-ea"/>
                        <a:cs typeface="+mn-cs"/>
                      </a:endParaRPr>
                    </a:p>
                    <a:p>
                      <a:r>
                        <a:rPr lang="en-GB" sz="1000" b="0" i="0" kern="1200" dirty="0">
                          <a:solidFill>
                            <a:schemeClr val="dk1"/>
                          </a:solidFill>
                          <a:effectLst/>
                          <a:latin typeface="+mn-lt"/>
                          <a:ea typeface="+mn-ea"/>
                          <a:cs typeface="+mn-cs"/>
                        </a:rPr>
                        <a:t>The choice of linkage method, which determines how the distance between clusters is calculated, is a crucial aspect of hierarchical clustering. Common linkage methods include:</a:t>
                      </a:r>
                    </a:p>
                    <a:p>
                      <a:r>
                        <a:rPr lang="en-GB" sz="1000" b="1" i="0" kern="1200" dirty="0">
                          <a:solidFill>
                            <a:schemeClr val="dk1"/>
                          </a:solidFill>
                          <a:effectLst/>
                          <a:latin typeface="+mn-lt"/>
                          <a:ea typeface="+mn-ea"/>
                          <a:cs typeface="+mn-cs"/>
                        </a:rPr>
                        <a:t>Single Linkage:</a:t>
                      </a:r>
                      <a:r>
                        <a:rPr lang="en-GB" sz="1000" b="0" i="0" kern="1200" dirty="0">
                          <a:solidFill>
                            <a:schemeClr val="dk1"/>
                          </a:solidFill>
                          <a:effectLst/>
                          <a:latin typeface="+mn-lt"/>
                          <a:ea typeface="+mn-ea"/>
                          <a:cs typeface="+mn-cs"/>
                        </a:rPr>
                        <a:t> Based on the minimum pairwise distance between members of two clusters.</a:t>
                      </a:r>
                    </a:p>
                    <a:p>
                      <a:r>
                        <a:rPr lang="en-GB" sz="1000" b="1" i="0" kern="1200" dirty="0">
                          <a:solidFill>
                            <a:schemeClr val="dk1"/>
                          </a:solidFill>
                          <a:effectLst/>
                          <a:latin typeface="+mn-lt"/>
                          <a:ea typeface="+mn-ea"/>
                          <a:cs typeface="+mn-cs"/>
                        </a:rPr>
                        <a:t>Complete Linkage:</a:t>
                      </a:r>
                      <a:r>
                        <a:rPr lang="en-GB" sz="1000" b="0" i="0" kern="1200" dirty="0">
                          <a:solidFill>
                            <a:schemeClr val="dk1"/>
                          </a:solidFill>
                          <a:effectLst/>
                          <a:latin typeface="+mn-lt"/>
                          <a:ea typeface="+mn-ea"/>
                          <a:cs typeface="+mn-cs"/>
                        </a:rPr>
                        <a:t> Based on the maximum pairwise distance between members of two clusters.</a:t>
                      </a:r>
                    </a:p>
                    <a:p>
                      <a:r>
                        <a:rPr lang="en-GB" sz="1000" b="1" i="0" kern="1200" dirty="0">
                          <a:solidFill>
                            <a:schemeClr val="dk1"/>
                          </a:solidFill>
                          <a:effectLst/>
                          <a:latin typeface="+mn-lt"/>
                          <a:ea typeface="+mn-ea"/>
                          <a:cs typeface="+mn-cs"/>
                        </a:rPr>
                        <a:t>Average Linkage:</a:t>
                      </a:r>
                      <a:r>
                        <a:rPr lang="en-GB" sz="1000" b="0" i="0" kern="1200" dirty="0">
                          <a:solidFill>
                            <a:schemeClr val="dk1"/>
                          </a:solidFill>
                          <a:effectLst/>
                          <a:latin typeface="+mn-lt"/>
                          <a:ea typeface="+mn-ea"/>
                          <a:cs typeface="+mn-cs"/>
                        </a:rPr>
                        <a:t> Based on the average pairwise distance between members of two clusters.</a:t>
                      </a:r>
                    </a:p>
                    <a:p>
                      <a:r>
                        <a:rPr lang="en-GB" sz="1000" b="1" i="0" kern="1200" dirty="0">
                          <a:solidFill>
                            <a:schemeClr val="dk1"/>
                          </a:solidFill>
                          <a:effectLst/>
                          <a:latin typeface="+mn-lt"/>
                          <a:ea typeface="+mn-ea"/>
                          <a:cs typeface="+mn-cs"/>
                        </a:rPr>
                        <a:t>Ward's Linkage:</a:t>
                      </a:r>
                      <a:r>
                        <a:rPr lang="en-GB" sz="1000" b="0" i="0" kern="1200" dirty="0">
                          <a:solidFill>
                            <a:schemeClr val="dk1"/>
                          </a:solidFill>
                          <a:effectLst/>
                          <a:latin typeface="+mn-lt"/>
                          <a:ea typeface="+mn-ea"/>
                          <a:cs typeface="+mn-cs"/>
                        </a:rPr>
                        <a:t> Minimizes the increase in variance within clusters when merging.</a:t>
                      </a:r>
                    </a:p>
                    <a:p>
                      <a:endParaRPr lang="en-IN" sz="200" dirty="0"/>
                    </a:p>
                  </a:txBody>
                  <a:tcPr/>
                </a:tc>
                <a:tc>
                  <a:txBody>
                    <a:bodyPr/>
                    <a:lstStyle/>
                    <a:p>
                      <a:br>
                        <a:rPr lang="en-IN" b="1" dirty="0">
                          <a:effectLst/>
                        </a:rPr>
                      </a:br>
                      <a:r>
                        <a:rPr lang="en-IN" sz="1000" b="1" dirty="0">
                          <a:effectLst/>
                        </a:rPr>
                        <a:t>Nature:</a:t>
                      </a:r>
                      <a:endParaRPr lang="en-IN" sz="1000" dirty="0">
                        <a:effectLst/>
                      </a:endParaRPr>
                    </a:p>
                    <a:p>
                      <a:r>
                        <a:rPr lang="en-IN" sz="900" b="1" dirty="0">
                          <a:effectLst/>
                        </a:rPr>
                        <a:t>Hierarchical Clustering:</a:t>
                      </a:r>
                      <a:r>
                        <a:rPr lang="en-IN" sz="900" dirty="0">
                          <a:effectLst/>
                        </a:rPr>
                        <a:t> Agglomerative or divisive, forming a tree structure based on pairwise distances.</a:t>
                      </a:r>
                    </a:p>
                    <a:p>
                      <a:r>
                        <a:rPr lang="en-IN" sz="900" b="1" dirty="0">
                          <a:effectLst/>
                        </a:rPr>
                        <a:t>Gaussian Mixture Models (GMM):</a:t>
                      </a:r>
                      <a:r>
                        <a:rPr lang="en-IN" sz="900" dirty="0">
                          <a:effectLst/>
                        </a:rPr>
                        <a:t> Probabilistic, assuming data is generated from a mixture of Gaussian distributions.</a:t>
                      </a:r>
                    </a:p>
                    <a:p>
                      <a:endParaRPr lang="en-IN" sz="900" dirty="0">
                        <a:effectLst/>
                      </a:endParaRPr>
                    </a:p>
                    <a:p>
                      <a:r>
                        <a:rPr lang="en-IN" sz="900" b="1" dirty="0">
                          <a:effectLst/>
                        </a:rPr>
                        <a:t>Cluster Structure:</a:t>
                      </a:r>
                      <a:endParaRPr lang="en-IN" sz="900" dirty="0">
                        <a:effectLst/>
                      </a:endParaRPr>
                    </a:p>
                    <a:p>
                      <a:r>
                        <a:rPr lang="en-IN" sz="900" b="1" dirty="0">
                          <a:effectLst/>
                        </a:rPr>
                        <a:t>Hierarchical Clustering:</a:t>
                      </a:r>
                      <a:r>
                        <a:rPr lang="en-IN" sz="900" dirty="0">
                          <a:effectLst/>
                        </a:rPr>
                        <a:t> Hierarchy represented in a dendrogram, allowing for multi-level granularity.</a:t>
                      </a:r>
                    </a:p>
                    <a:p>
                      <a:r>
                        <a:rPr lang="en-IN" sz="900" b="1" dirty="0">
                          <a:effectLst/>
                        </a:rPr>
                        <a:t>GMM:</a:t>
                      </a:r>
                      <a:r>
                        <a:rPr lang="en-IN" sz="900" dirty="0">
                          <a:effectLst/>
                        </a:rPr>
                        <a:t> Allows soft assignment, expressing uncertainty in data point cluster membership.</a:t>
                      </a:r>
                    </a:p>
                    <a:p>
                      <a:endParaRPr lang="en-IN" sz="900" dirty="0">
                        <a:effectLst/>
                      </a:endParaRPr>
                    </a:p>
                    <a:p>
                      <a:endParaRPr lang="en-IN" sz="900" dirty="0">
                        <a:effectLst/>
                      </a:endParaRPr>
                    </a:p>
                    <a:p>
                      <a:r>
                        <a:rPr lang="en-IN" sz="900" b="1" dirty="0">
                          <a:effectLst/>
                        </a:rPr>
                        <a:t>Assumptions:</a:t>
                      </a:r>
                      <a:endParaRPr lang="en-IN" sz="900" dirty="0">
                        <a:effectLst/>
                      </a:endParaRPr>
                    </a:p>
                    <a:p>
                      <a:r>
                        <a:rPr lang="en-IN" sz="900" b="1" dirty="0">
                          <a:effectLst/>
                        </a:rPr>
                        <a:t>Hierarchical Clustering:</a:t>
                      </a:r>
                      <a:r>
                        <a:rPr lang="en-IN" sz="900" dirty="0">
                          <a:effectLst/>
                        </a:rPr>
                        <a:t> Distance-based, no specific assumptions about cluster shapes.</a:t>
                      </a:r>
                    </a:p>
                    <a:p>
                      <a:r>
                        <a:rPr lang="en-IN" sz="900" b="1" dirty="0">
                          <a:effectLst/>
                        </a:rPr>
                        <a:t>GMM:</a:t>
                      </a:r>
                      <a:r>
                        <a:rPr lang="en-IN" sz="900" dirty="0">
                          <a:effectLst/>
                        </a:rPr>
                        <a:t> Assumes normal distribution within clusters, accommodating more complex shapes.</a:t>
                      </a:r>
                    </a:p>
                    <a:p>
                      <a:endParaRPr lang="en-IN" dirty="0"/>
                    </a:p>
                    <a:p>
                      <a:r>
                        <a:rPr lang="en-GB" sz="900" b="1" i="0" kern="1200" dirty="0">
                          <a:solidFill>
                            <a:schemeClr val="dk1"/>
                          </a:solidFill>
                          <a:effectLst/>
                          <a:latin typeface="+mn-lt"/>
                          <a:ea typeface="+mn-ea"/>
                          <a:cs typeface="+mn-cs"/>
                        </a:rPr>
                        <a:t>Data Structure:</a:t>
                      </a:r>
                      <a:endParaRPr lang="en-GB" sz="900" b="0" i="0" kern="1200" dirty="0">
                        <a:solidFill>
                          <a:schemeClr val="dk1"/>
                        </a:solidFill>
                        <a:effectLst/>
                        <a:latin typeface="+mn-lt"/>
                        <a:ea typeface="+mn-ea"/>
                        <a:cs typeface="+mn-cs"/>
                      </a:endParaRPr>
                    </a:p>
                    <a:p>
                      <a:r>
                        <a:rPr lang="en-GB" sz="900" b="1" i="0" kern="1200" dirty="0">
                          <a:solidFill>
                            <a:schemeClr val="dk1"/>
                          </a:solidFill>
                          <a:effectLst/>
                          <a:latin typeface="+mn-lt"/>
                          <a:ea typeface="+mn-ea"/>
                          <a:cs typeface="+mn-cs"/>
                        </a:rPr>
                        <a:t>Hierarchical Clustering:</a:t>
                      </a:r>
                      <a:r>
                        <a:rPr lang="en-GB" sz="900" b="0" i="0" kern="1200" dirty="0">
                          <a:solidFill>
                            <a:schemeClr val="dk1"/>
                          </a:solidFill>
                          <a:effectLst/>
                          <a:latin typeface="+mn-lt"/>
                          <a:ea typeface="+mn-ea"/>
                          <a:cs typeface="+mn-cs"/>
                        </a:rPr>
                        <a:t> Suitable for data with hierarchical organization or when a hierarchy of clusters is desired.</a:t>
                      </a:r>
                    </a:p>
                    <a:p>
                      <a:r>
                        <a:rPr lang="en-GB" sz="900" b="1" i="0" kern="1200" dirty="0">
                          <a:solidFill>
                            <a:schemeClr val="dk1"/>
                          </a:solidFill>
                          <a:effectLst/>
                          <a:latin typeface="+mn-lt"/>
                          <a:ea typeface="+mn-ea"/>
                          <a:cs typeface="+mn-cs"/>
                        </a:rPr>
                        <a:t>GMM:</a:t>
                      </a:r>
                      <a:r>
                        <a:rPr lang="en-GB" sz="900" b="0" i="0" kern="1200" dirty="0">
                          <a:solidFill>
                            <a:schemeClr val="dk1"/>
                          </a:solidFill>
                          <a:effectLst/>
                          <a:latin typeface="+mn-lt"/>
                          <a:ea typeface="+mn-ea"/>
                          <a:cs typeface="+mn-cs"/>
                        </a:rPr>
                        <a:t> Useful when clusters have complex shapes, and soft assignments are valuable.</a:t>
                      </a:r>
                    </a:p>
                    <a:p>
                      <a:endParaRPr lang="en-IN"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176603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Unsupervised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613335051"/>
              </p:ext>
            </p:extLst>
          </p:nvPr>
        </p:nvGraphicFramePr>
        <p:xfrm>
          <a:off x="747487" y="1450463"/>
          <a:ext cx="8596311" cy="5061904"/>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18504">
                <a:tc>
                  <a:txBody>
                    <a:bodyPr/>
                    <a:lstStyle/>
                    <a:p>
                      <a:r>
                        <a:rPr lang="en-IN" sz="1800" b="1" i="1" kern="1200" dirty="0">
                          <a:solidFill>
                            <a:schemeClr val="lt1"/>
                          </a:solidFill>
                          <a:effectLst/>
                          <a:latin typeface="+mn-lt"/>
                          <a:ea typeface="+mn-ea"/>
                          <a:cs typeface="+mn-cs"/>
                        </a:rPr>
                        <a:t>K - MEANS CLUSTERING</a:t>
                      </a:r>
                    </a:p>
                  </a:txBody>
                  <a:tcPr/>
                </a:tc>
                <a:tc>
                  <a:txBody>
                    <a:bodyPr/>
                    <a:lstStyle/>
                    <a:p>
                      <a:pPr algn="ctr"/>
                      <a:r>
                        <a:rPr lang="en-IN" sz="1800" b="1" i="1" kern="1200" dirty="0">
                          <a:solidFill>
                            <a:schemeClr val="lt1"/>
                          </a:solidFill>
                          <a:effectLst/>
                          <a:latin typeface="+mn-lt"/>
                          <a:ea typeface="+mn-ea"/>
                          <a:cs typeface="+mn-cs"/>
                        </a:rPr>
                        <a:t>GAUSSIAN MIXTURE MODEL</a:t>
                      </a: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897636">
                <a:tc>
                  <a:txBody>
                    <a:bodyPr/>
                    <a:lstStyle/>
                    <a:p>
                      <a:endParaRPr lang="en-GB" sz="900" dirty="0"/>
                    </a:p>
                    <a:p>
                      <a:r>
                        <a:rPr lang="en-GB" sz="900" b="1" dirty="0"/>
                        <a:t>Initialization: </a:t>
                      </a:r>
                      <a:r>
                        <a:rPr lang="en-GB" sz="900" dirty="0"/>
                        <a:t>Start by randomly selecting K initial cluster centroids, where K is the pre-defined number of clusters.</a:t>
                      </a:r>
                    </a:p>
                    <a:p>
                      <a:endParaRPr lang="en-GB" sz="900" b="1" dirty="0"/>
                    </a:p>
                    <a:p>
                      <a:r>
                        <a:rPr lang="en-GB" sz="900" b="1" dirty="0"/>
                        <a:t>Assignment: </a:t>
                      </a:r>
                      <a:r>
                        <a:rPr lang="en-GB" sz="900" dirty="0"/>
                        <a:t>Assign each data point to the cluster whose centroid is closest (typically using Euclidean distance).</a:t>
                      </a:r>
                    </a:p>
                    <a:p>
                      <a:endParaRPr lang="en-GB" sz="900" dirty="0"/>
                    </a:p>
                    <a:p>
                      <a:r>
                        <a:rPr lang="en-GB" sz="900" b="1" dirty="0"/>
                        <a:t>Update Centroids: </a:t>
                      </a:r>
                      <a:r>
                        <a:rPr lang="en-GB" sz="900" dirty="0"/>
                        <a:t>Recalculate the centroids of each cluster by taking the mean of all data points assigned to that cluster.</a:t>
                      </a:r>
                    </a:p>
                    <a:p>
                      <a:endParaRPr lang="en-GB" sz="900" dirty="0"/>
                    </a:p>
                    <a:p>
                      <a:r>
                        <a:rPr lang="en-GB" sz="900" b="1" dirty="0"/>
                        <a:t>Repeat: </a:t>
                      </a:r>
                      <a:r>
                        <a:rPr lang="en-GB" sz="900" dirty="0"/>
                        <a:t>Iterate between the assignment and update steps until convergence, i.e., when the centroids no longer change significantly or a maximum number of iterations is reached.</a:t>
                      </a:r>
                    </a:p>
                    <a:p>
                      <a:endParaRPr lang="en-GB" sz="900" dirty="0"/>
                    </a:p>
                    <a:p>
                      <a:r>
                        <a:rPr lang="en-GB" sz="900" b="1" dirty="0"/>
                        <a:t>Final Clustering: </a:t>
                      </a:r>
                      <a:r>
                        <a:rPr lang="en-GB" sz="900" dirty="0"/>
                        <a:t>The algorithm converges to a set of centroids and assigns each data point to a cluster based on the final centroids.</a:t>
                      </a:r>
                    </a:p>
                    <a:p>
                      <a:endParaRPr lang="en-GB" sz="900" dirty="0"/>
                    </a:p>
                    <a:p>
                      <a:r>
                        <a:rPr lang="en-GB" sz="900" dirty="0"/>
                        <a:t>K-means is an iterative algorithm that aims to partition a dataset into K clusters, minimizing the sum of squared distances between data points and their assigned cluster centroids. The resulting clusters are often used for data segmentation and analysis.</a:t>
                      </a:r>
                      <a:endParaRPr lang="en-IN" sz="900" dirty="0"/>
                    </a:p>
                  </a:txBody>
                  <a:tcPr/>
                </a:tc>
                <a:tc>
                  <a:txBody>
                    <a:bodyPr/>
                    <a:lstStyle/>
                    <a:p>
                      <a:r>
                        <a:rPr lang="en-GB" sz="900" b="1" dirty="0"/>
                        <a:t>Initialization: </a:t>
                      </a:r>
                      <a:r>
                        <a:rPr lang="en-GB" sz="900" dirty="0"/>
                        <a:t>Start by initializing the model parameters, including the number of components (Gaussians), mean vectors, covariance matrices, and component weights.</a:t>
                      </a:r>
                    </a:p>
                    <a:p>
                      <a:endParaRPr lang="en-GB" sz="900" dirty="0"/>
                    </a:p>
                    <a:p>
                      <a:r>
                        <a:rPr lang="en-GB" sz="900" b="1" dirty="0"/>
                        <a:t>Expectation-Maximization (EM) Algorithm:</a:t>
                      </a:r>
                    </a:p>
                    <a:p>
                      <a:r>
                        <a:rPr lang="en-GB" sz="900" dirty="0"/>
                        <a:t>   - Expectation Step (E-step): Compute the probability (responsibility) of each data point belonging to each Gaussian component based on the current parameter estimates using the multivariate Gaussian distribution.</a:t>
                      </a:r>
                    </a:p>
                    <a:p>
                      <a:r>
                        <a:rPr lang="en-GB" sz="900" dirty="0"/>
                        <a:t>   Maximization Step (M-step): Update the parameters (mean, covariance, and weights) by maximizing the expected log-likelihood obtained from the E-step.</a:t>
                      </a:r>
                    </a:p>
                    <a:p>
                      <a:endParaRPr lang="en-GB" sz="900" dirty="0"/>
                    </a:p>
                    <a:p>
                      <a:r>
                        <a:rPr lang="en-GB" sz="900" b="1" dirty="0"/>
                        <a:t>Convergence Check: </a:t>
                      </a:r>
                      <a:r>
                        <a:rPr lang="en-GB" sz="900" dirty="0"/>
                        <a:t>Repeat the E-step and M-step until convergence is achieved, typically by checking for small changes in the log-likelihood or the model parameters.</a:t>
                      </a:r>
                    </a:p>
                    <a:p>
                      <a:endParaRPr lang="en-GB" sz="900" dirty="0"/>
                    </a:p>
                    <a:p>
                      <a:r>
                        <a:rPr lang="en-GB" sz="900" b="1" dirty="0"/>
                        <a:t>Prediction: </a:t>
                      </a:r>
                      <a:r>
                        <a:rPr lang="en-GB" sz="900" dirty="0"/>
                        <a:t>Once the model converges, use the learned parameters to make predictions by assigning each data point to the Gaussian component with the highest probability.</a:t>
                      </a:r>
                    </a:p>
                    <a:p>
                      <a:endParaRPr lang="en-GB" sz="900" dirty="0"/>
                    </a:p>
                    <a:p>
                      <a:r>
                        <a:rPr lang="en-GB" sz="900" dirty="0"/>
                        <a:t>GMM is a probabilistic model that represents the data as a mixture of several Gaussian distributions. It is commonly used for clustering and density estimation tasks.</a:t>
                      </a:r>
                      <a:endParaRPr lang="en-IN" sz="900" dirty="0"/>
                    </a:p>
                    <a:p>
                      <a:endParaRPr lang="en-IN" sz="900" dirty="0"/>
                    </a:p>
                  </a:txBody>
                  <a:tcPr/>
                </a:tc>
                <a:tc>
                  <a:txBody>
                    <a:bodyPr/>
                    <a:lstStyle/>
                    <a:p>
                      <a:endParaRPr lang="en-GB" sz="1400" b="1" i="0" kern="1200" dirty="0">
                        <a:solidFill>
                          <a:schemeClr val="dk1"/>
                        </a:solidFill>
                        <a:effectLst/>
                        <a:latin typeface="+mn-lt"/>
                        <a:ea typeface="+mn-ea"/>
                        <a:cs typeface="+mn-cs"/>
                      </a:endParaRPr>
                    </a:p>
                    <a:p>
                      <a:endParaRPr lang="en-GB" sz="1400" b="1" i="0" kern="1200" dirty="0">
                        <a:solidFill>
                          <a:schemeClr val="dk1"/>
                        </a:solidFill>
                        <a:effectLst/>
                        <a:latin typeface="+mn-lt"/>
                        <a:ea typeface="+mn-ea"/>
                        <a:cs typeface="+mn-cs"/>
                      </a:endParaRPr>
                    </a:p>
                    <a:p>
                      <a:r>
                        <a:rPr lang="en-GB" sz="1400" b="1" i="0" kern="1200" dirty="0">
                          <a:solidFill>
                            <a:schemeClr val="dk1"/>
                          </a:solidFill>
                          <a:effectLst/>
                          <a:latin typeface="+mn-lt"/>
                          <a:ea typeface="+mn-ea"/>
                          <a:cs typeface="+mn-cs"/>
                        </a:rPr>
                        <a:t>K-means:</a:t>
                      </a:r>
                      <a:r>
                        <a:rPr lang="en-GB" sz="1400" b="0" i="0" kern="1200" dirty="0">
                          <a:solidFill>
                            <a:schemeClr val="dk1"/>
                          </a:solidFill>
                          <a:effectLst/>
                          <a:latin typeface="+mn-lt"/>
                          <a:ea typeface="+mn-ea"/>
                          <a:cs typeface="+mn-cs"/>
                        </a:rPr>
                        <a:t> Provides clear, distinct clusters suitable for tasks with well-defined groupings.</a:t>
                      </a:r>
                    </a:p>
                    <a:p>
                      <a:endParaRPr lang="en-GB" sz="1400" b="0" i="0" kern="1200" dirty="0">
                        <a:solidFill>
                          <a:schemeClr val="dk1"/>
                        </a:solidFill>
                        <a:effectLst/>
                        <a:latin typeface="+mn-lt"/>
                        <a:ea typeface="+mn-ea"/>
                        <a:cs typeface="+mn-cs"/>
                      </a:endParaRPr>
                    </a:p>
                    <a:p>
                      <a:r>
                        <a:rPr lang="en-GB" sz="1400" b="1" i="0" kern="1200" dirty="0">
                          <a:solidFill>
                            <a:schemeClr val="dk1"/>
                          </a:solidFill>
                          <a:effectLst/>
                          <a:latin typeface="+mn-lt"/>
                          <a:ea typeface="+mn-ea"/>
                          <a:cs typeface="+mn-cs"/>
                        </a:rPr>
                        <a:t>GMM:</a:t>
                      </a:r>
                      <a:r>
                        <a:rPr lang="en-GB" sz="1400" b="0" i="0" kern="1200" dirty="0">
                          <a:solidFill>
                            <a:schemeClr val="dk1"/>
                          </a:solidFill>
                          <a:effectLst/>
                          <a:latin typeface="+mn-lt"/>
                          <a:ea typeface="+mn-ea"/>
                          <a:cs typeface="+mn-cs"/>
                        </a:rPr>
                        <a:t> More flexible, accommodating complex data distributions and instances where data points may belong to multiple clusters. Ideal for tasks requiring a probabilistic and nuanced approach</a:t>
                      </a:r>
                      <a:r>
                        <a:rPr lang="en-GB" sz="1800" b="0" i="0" kern="1200" dirty="0">
                          <a:solidFill>
                            <a:schemeClr val="dk1"/>
                          </a:solidFill>
                          <a:effectLst/>
                          <a:latin typeface="+mn-lt"/>
                          <a:ea typeface="+mn-ea"/>
                          <a:cs typeface="+mn-cs"/>
                        </a:rPr>
                        <a:t>.</a:t>
                      </a:r>
                    </a:p>
                    <a:p>
                      <a:endParaRPr lang="en-IN"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2848304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Ensemble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315441712"/>
              </p:ext>
            </p:extLst>
          </p:nvPr>
        </p:nvGraphicFramePr>
        <p:xfrm>
          <a:off x="747487" y="1450463"/>
          <a:ext cx="8596311" cy="4924744"/>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18504">
                <a:tc>
                  <a:txBody>
                    <a:bodyPr/>
                    <a:lstStyle/>
                    <a:p>
                      <a:r>
                        <a:rPr lang="en-GB" sz="1800" b="1" i="1" kern="1200" dirty="0">
                          <a:solidFill>
                            <a:schemeClr val="lt1"/>
                          </a:solidFill>
                          <a:effectLst/>
                          <a:latin typeface="+mn-lt"/>
                          <a:ea typeface="+mn-ea"/>
                          <a:cs typeface="+mn-cs"/>
                        </a:rPr>
                        <a:t>RANDOM FORESTS</a:t>
                      </a:r>
                      <a:endParaRPr lang="en-IN" sz="1800" b="1" i="1" kern="1200" dirty="0">
                        <a:solidFill>
                          <a:schemeClr val="lt1"/>
                        </a:solidFill>
                        <a:effectLst/>
                        <a:latin typeface="+mn-lt"/>
                        <a:ea typeface="+mn-ea"/>
                        <a:cs typeface="+mn-cs"/>
                      </a:endParaRPr>
                    </a:p>
                  </a:txBody>
                  <a:tcPr/>
                </a:tc>
                <a:tc>
                  <a:txBody>
                    <a:bodyPr/>
                    <a:lstStyle/>
                    <a:p>
                      <a:pPr algn="ctr"/>
                      <a:r>
                        <a:rPr lang="en-GB" sz="1800" b="1" i="1" kern="1200" dirty="0">
                          <a:solidFill>
                            <a:schemeClr val="lt1"/>
                          </a:solidFill>
                          <a:effectLst/>
                          <a:latin typeface="+mn-lt"/>
                          <a:ea typeface="+mn-ea"/>
                          <a:cs typeface="+mn-cs"/>
                        </a:rPr>
                        <a:t>ADA BOOST</a:t>
                      </a:r>
                      <a:endParaRPr lang="en-IN" sz="1800" b="1" i="1" kern="1200" dirty="0">
                        <a:solidFill>
                          <a:schemeClr val="lt1"/>
                        </a:solidFill>
                        <a:effectLst/>
                        <a:latin typeface="+mn-lt"/>
                        <a:ea typeface="+mn-ea"/>
                        <a:cs typeface="+mn-cs"/>
                      </a:endParaRP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897636">
                <a:tc>
                  <a:txBody>
                    <a:bodyPr/>
                    <a:lstStyle/>
                    <a:p>
                      <a:r>
                        <a:rPr lang="en-GB" sz="900" b="1" dirty="0"/>
                        <a:t>Ensemble Method: </a:t>
                      </a:r>
                      <a:r>
                        <a:rPr lang="en-GB" sz="900" dirty="0"/>
                        <a:t>Random Forest is an ensemble learning method that constructs a multitude of decision trees during training.</a:t>
                      </a:r>
                    </a:p>
                    <a:p>
                      <a:endParaRPr lang="en-GB" sz="900" dirty="0"/>
                    </a:p>
                    <a:p>
                      <a:r>
                        <a:rPr lang="en-GB" sz="900" b="1" dirty="0"/>
                        <a:t>Bootstrap Sampling: </a:t>
                      </a:r>
                      <a:r>
                        <a:rPr lang="en-GB" sz="900" dirty="0"/>
                        <a:t>Randomly selects subsets of the training data with replacement (bootstrap samples) for each tree to promote diversity among the trees.</a:t>
                      </a:r>
                    </a:p>
                    <a:p>
                      <a:endParaRPr lang="en-GB" sz="900" dirty="0"/>
                    </a:p>
                    <a:p>
                      <a:r>
                        <a:rPr lang="en-GB" sz="900" b="1" dirty="0"/>
                        <a:t>Feature Randomization</a:t>
                      </a:r>
                      <a:r>
                        <a:rPr lang="en-GB" sz="900" dirty="0"/>
                        <a:t>: Randomly selects a subset of features at each split in each tree, reducing correlation between trees and enhancing generalization.</a:t>
                      </a:r>
                    </a:p>
                    <a:p>
                      <a:endParaRPr lang="en-GB" sz="900" dirty="0"/>
                    </a:p>
                    <a:p>
                      <a:r>
                        <a:rPr lang="en-GB" sz="900" b="1" dirty="0"/>
                        <a:t>Decision Trees: </a:t>
                      </a:r>
                      <a:r>
                        <a:rPr lang="en-GB" sz="900" dirty="0"/>
                        <a:t>Each tree is trained on a different subset of data and features, and predictions are made by averaging (regression) or voting (classification) over all trees.</a:t>
                      </a:r>
                    </a:p>
                    <a:p>
                      <a:endParaRPr lang="en-GB" sz="900" dirty="0"/>
                    </a:p>
                    <a:p>
                      <a:r>
                        <a:rPr lang="en-GB" sz="900" b="1" dirty="0"/>
                        <a:t>Bagging and Averaging</a:t>
                      </a:r>
                      <a:r>
                        <a:rPr lang="en-GB" sz="900" dirty="0"/>
                        <a:t>: The final prediction is an aggregation of individual tree predictions, leading to improved accuracy and robustness against overfitting compared to individual decision trees.</a:t>
                      </a:r>
                      <a:endParaRPr lang="en-IN" sz="900" dirty="0"/>
                    </a:p>
                    <a:p>
                      <a:endParaRPr lang="en-IN" sz="900" dirty="0"/>
                    </a:p>
                  </a:txBody>
                  <a:tcPr/>
                </a:tc>
                <a:tc>
                  <a:txBody>
                    <a:bodyPr/>
                    <a:lstStyle/>
                    <a:p>
                      <a:endParaRPr lang="en-GB" sz="900" dirty="0"/>
                    </a:p>
                    <a:p>
                      <a:r>
                        <a:rPr lang="en-GB" sz="900" b="1" dirty="0"/>
                        <a:t>Initialize Weights</a:t>
                      </a:r>
                      <a:r>
                        <a:rPr lang="en-GB" sz="900" dirty="0"/>
                        <a:t>: Assign equal weights to all training samples. These weights represent the importance of each sample in the training process.</a:t>
                      </a:r>
                    </a:p>
                    <a:p>
                      <a:endParaRPr lang="en-GB" sz="900" dirty="0"/>
                    </a:p>
                    <a:p>
                      <a:r>
                        <a:rPr lang="en-GB" sz="900" b="1" dirty="0"/>
                        <a:t>Iterative Training:</a:t>
                      </a:r>
                    </a:p>
                    <a:p>
                      <a:r>
                        <a:rPr lang="en-GB" sz="900" dirty="0"/>
                        <a:t>   - For a predefined number of iterations (or until perfect predictions are achieved):</a:t>
                      </a:r>
                    </a:p>
                    <a:p>
                      <a:r>
                        <a:rPr lang="en-GB" sz="900" dirty="0"/>
                        <a:t>  </a:t>
                      </a:r>
                    </a:p>
                    <a:p>
                      <a:r>
                        <a:rPr lang="en-GB" sz="900" b="1" dirty="0"/>
                        <a:t>Fit Weak Learner:</a:t>
                      </a:r>
                    </a:p>
                    <a:p>
                      <a:r>
                        <a:rPr lang="en-GB" sz="900" dirty="0"/>
                        <a:t>   - Train a weak learner (e.g., a decision tree with limited depth) on the training data. </a:t>
                      </a:r>
                    </a:p>
                    <a:p>
                      <a:r>
                        <a:rPr lang="en-GB" sz="900" dirty="0"/>
                        <a:t>Update Weights:</a:t>
                      </a:r>
                    </a:p>
                    <a:p>
                      <a:r>
                        <a:rPr lang="en-GB" sz="900" dirty="0"/>
                        <a:t>   - Adjust the weights of the training samples to emphasize misclassified samples. This means that the algorithm focuses more on the previously misclassified samples in the next iteration.</a:t>
                      </a:r>
                    </a:p>
                    <a:p>
                      <a:endParaRPr lang="en-GB" sz="900" dirty="0"/>
                    </a:p>
                    <a:p>
                      <a:r>
                        <a:rPr lang="en-GB" sz="900" b="1" dirty="0"/>
                        <a:t>Combine Weak Learners:</a:t>
                      </a:r>
                    </a:p>
                    <a:p>
                      <a:r>
                        <a:rPr lang="en-GB" sz="900" dirty="0"/>
                        <a:t>   - Assign a weight to each weak learner based on its performance. The better the weak learner performs, the higher its weight in the final prediction. Combine the weak learners' predictions by summing them with their respective weights to form the strong learner.</a:t>
                      </a:r>
                    </a:p>
                    <a:p>
                      <a:endParaRPr lang="en-GB" sz="900" dirty="0"/>
                    </a:p>
                    <a:p>
                      <a:r>
                        <a:rPr lang="en-GB" sz="900" b="1" dirty="0"/>
                        <a:t>Repeat:</a:t>
                      </a:r>
                    </a:p>
                    <a:p>
                      <a:r>
                        <a:rPr lang="en-GB" sz="900" dirty="0"/>
                        <a:t>   - Repeat steps 3-5 for the specified number of iterations or until perfect predictions are achieved.</a:t>
                      </a:r>
                    </a:p>
                    <a:p>
                      <a:endParaRPr lang="en-GB" sz="900" dirty="0"/>
                    </a:p>
                  </a:txBody>
                  <a:tcPr/>
                </a:tc>
                <a:tc>
                  <a:txBody>
                    <a:bodyPr/>
                    <a:lstStyle/>
                    <a:p>
                      <a:endParaRPr lang="en-GB" sz="900" dirty="0"/>
                    </a:p>
                    <a:p>
                      <a:r>
                        <a:rPr lang="en-GB" sz="900" b="1" dirty="0"/>
                        <a:t>Use </a:t>
                      </a:r>
                      <a:r>
                        <a:rPr lang="en-GB" sz="900" b="1" dirty="0" err="1"/>
                        <a:t>Adaboost</a:t>
                      </a:r>
                      <a:r>
                        <a:rPr lang="en-GB" sz="900" b="1" dirty="0"/>
                        <a:t> when:</a:t>
                      </a:r>
                    </a:p>
                    <a:p>
                      <a:r>
                        <a:rPr lang="en-GB" sz="900" dirty="0"/>
                        <a:t>  - Dealing with complex relationships and challenging instances.</a:t>
                      </a:r>
                    </a:p>
                    <a:p>
                      <a:r>
                        <a:rPr lang="en-GB" sz="900" dirty="0"/>
                        <a:t>  - Interpretability is a priority.</a:t>
                      </a:r>
                    </a:p>
                    <a:p>
                      <a:r>
                        <a:rPr lang="en-GB" sz="900" dirty="0"/>
                        <a:t>  - Adopting a sequential learning approach is beneficial.</a:t>
                      </a:r>
                    </a:p>
                    <a:p>
                      <a:endParaRPr lang="en-GB" sz="900" dirty="0"/>
                    </a:p>
                    <a:p>
                      <a:r>
                        <a:rPr lang="en-GB" sz="900" b="1" dirty="0"/>
                        <a:t>Use Random Forest when:</a:t>
                      </a:r>
                    </a:p>
                    <a:p>
                      <a:r>
                        <a:rPr lang="en-GB" sz="900" dirty="0"/>
                        <a:t>  - Handling high-dimensional data.</a:t>
                      </a:r>
                    </a:p>
                    <a:p>
                      <a:r>
                        <a:rPr lang="en-GB" sz="900" dirty="0"/>
                        <a:t>  - Emphasizing robustness and reducing overfitting.</a:t>
                      </a:r>
                    </a:p>
                    <a:p>
                      <a:r>
                        <a:rPr lang="en-GB" sz="900" dirty="0"/>
                        <a:t>  - Capturing non-linear patterns is crucial.</a:t>
                      </a:r>
                    </a:p>
                    <a:p>
                      <a:r>
                        <a:rPr lang="en-GB" sz="900" dirty="0"/>
                        <a:t>  - Seeking a versatile algorithm across different datasets.</a:t>
                      </a:r>
                    </a:p>
                    <a:p>
                      <a:endParaRPr lang="en-GB" sz="900" dirty="0"/>
                    </a:p>
                    <a:p>
                      <a:r>
                        <a:rPr lang="en-GB" sz="900" dirty="0"/>
                        <a:t>Consider computational resources, dataset size, and tuning parameters for both algorithms. Empirical testing and cross-validation can guide the choice based on the specific characteristics and requirements of your data and problem.</a:t>
                      </a:r>
                      <a:endParaRPr lang="en-IN" sz="900"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2140262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Ensemble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3292844066"/>
              </p:ext>
            </p:extLst>
          </p:nvPr>
        </p:nvGraphicFramePr>
        <p:xfrm>
          <a:off x="747488" y="1450463"/>
          <a:ext cx="8120289" cy="5280789"/>
        </p:xfrm>
        <a:graphic>
          <a:graphicData uri="http://schemas.openxmlformats.org/drawingml/2006/table">
            <a:tbl>
              <a:tblPr firstRow="1" bandRow="1">
                <a:tableStyleId>{5C22544A-7EE6-4342-B048-85BDC9FD1C3A}</a:tableStyleId>
              </a:tblPr>
              <a:tblGrid>
                <a:gridCol w="2706763">
                  <a:extLst>
                    <a:ext uri="{9D8B030D-6E8A-4147-A177-3AD203B41FA5}">
                      <a16:colId xmlns:a16="http://schemas.microsoft.com/office/drawing/2014/main" val="3040084249"/>
                    </a:ext>
                  </a:extLst>
                </a:gridCol>
                <a:gridCol w="2706763">
                  <a:extLst>
                    <a:ext uri="{9D8B030D-6E8A-4147-A177-3AD203B41FA5}">
                      <a16:colId xmlns:a16="http://schemas.microsoft.com/office/drawing/2014/main" val="2611875330"/>
                    </a:ext>
                  </a:extLst>
                </a:gridCol>
                <a:gridCol w="2706763">
                  <a:extLst>
                    <a:ext uri="{9D8B030D-6E8A-4147-A177-3AD203B41FA5}">
                      <a16:colId xmlns:a16="http://schemas.microsoft.com/office/drawing/2014/main" val="2287455191"/>
                    </a:ext>
                  </a:extLst>
                </a:gridCol>
              </a:tblGrid>
              <a:tr h="663069">
                <a:tc>
                  <a:txBody>
                    <a:bodyPr/>
                    <a:lstStyle/>
                    <a:p>
                      <a:r>
                        <a:rPr lang="en-GB" sz="1800" b="1" i="1" kern="1200" dirty="0">
                          <a:solidFill>
                            <a:schemeClr val="lt1"/>
                          </a:solidFill>
                          <a:effectLst/>
                          <a:latin typeface="+mn-lt"/>
                          <a:ea typeface="+mn-ea"/>
                          <a:cs typeface="+mn-cs"/>
                        </a:rPr>
                        <a:t>GRADIENT BOOSTING </a:t>
                      </a:r>
                      <a:endParaRPr lang="en-IN" sz="1800" b="1" i="1" kern="1200" dirty="0">
                        <a:solidFill>
                          <a:schemeClr val="lt1"/>
                        </a:solidFill>
                        <a:effectLst/>
                        <a:latin typeface="+mn-lt"/>
                        <a:ea typeface="+mn-ea"/>
                        <a:cs typeface="+mn-cs"/>
                      </a:endParaRPr>
                    </a:p>
                  </a:txBody>
                  <a:tcPr/>
                </a:tc>
                <a:tc>
                  <a:txBody>
                    <a:bodyPr/>
                    <a:lstStyle/>
                    <a:p>
                      <a:pPr algn="ctr"/>
                      <a:r>
                        <a:rPr lang="en-GB" sz="1800" b="1" i="1" kern="1200" dirty="0">
                          <a:solidFill>
                            <a:schemeClr val="lt1"/>
                          </a:solidFill>
                          <a:effectLst/>
                          <a:latin typeface="+mn-lt"/>
                          <a:ea typeface="+mn-ea"/>
                          <a:cs typeface="+mn-cs"/>
                        </a:rPr>
                        <a:t>XGBBOOST</a:t>
                      </a:r>
                      <a:endParaRPr lang="en-IN" sz="1800" b="1" i="1" kern="1200" dirty="0">
                        <a:solidFill>
                          <a:schemeClr val="lt1"/>
                        </a:solidFill>
                        <a:effectLst/>
                        <a:latin typeface="+mn-lt"/>
                        <a:ea typeface="+mn-ea"/>
                        <a:cs typeface="+mn-cs"/>
                      </a:endParaRP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4134868">
                <a:tc>
                  <a:txBody>
                    <a:bodyPr/>
                    <a:lstStyle/>
                    <a:p>
                      <a:r>
                        <a:rPr lang="en-GB" sz="900" dirty="0"/>
                        <a:t>Gradient Boosting is an ensemble learning algorithm that combines multiple weak learners (typically decision trees) sequentially, where each tree corrects the errors of the previous ones.</a:t>
                      </a:r>
                    </a:p>
                    <a:p>
                      <a:endParaRPr lang="en-GB" sz="900" dirty="0"/>
                    </a:p>
                    <a:p>
                      <a:r>
                        <a:rPr lang="en-GB" sz="900" b="1" dirty="0"/>
                        <a:t>Initialization: </a:t>
                      </a:r>
                      <a:r>
                        <a:rPr lang="en-GB" sz="900" dirty="0"/>
                        <a:t>Start with a simple model (e.g., a shallow tree) to predict the target.</a:t>
                      </a:r>
                    </a:p>
                    <a:p>
                      <a:endParaRPr lang="en-GB" sz="900" dirty="0"/>
                    </a:p>
                    <a:p>
                      <a:r>
                        <a:rPr lang="en-GB" sz="900" b="1" dirty="0"/>
                        <a:t>Compute Residuals</a:t>
                      </a:r>
                      <a:r>
                        <a:rPr lang="en-GB" sz="900" dirty="0"/>
                        <a:t>: Calculate the difference between the actual and predicted values (residuals).</a:t>
                      </a:r>
                    </a:p>
                    <a:p>
                      <a:endParaRPr lang="en-GB" sz="900" dirty="0"/>
                    </a:p>
                    <a:p>
                      <a:r>
                        <a:rPr lang="en-GB" sz="900" b="1" dirty="0"/>
                        <a:t>Fit a Weak Learner: </a:t>
                      </a:r>
                      <a:r>
                        <a:rPr lang="en-GB" sz="900" dirty="0"/>
                        <a:t>Train a new model (weak learner) on the residuals to capture the remaining errors.</a:t>
                      </a:r>
                    </a:p>
                    <a:p>
                      <a:endParaRPr lang="en-GB" sz="900" dirty="0"/>
                    </a:p>
                    <a:p>
                      <a:r>
                        <a:rPr lang="en-GB" sz="900" b="1" dirty="0"/>
                        <a:t>Update Predictions: </a:t>
                      </a:r>
                      <a:r>
                        <a:rPr lang="en-GB" sz="900" dirty="0"/>
                        <a:t>Combine the predictions of all models by adding them together, adjusting the weights based on a learning rate.</a:t>
                      </a:r>
                    </a:p>
                    <a:p>
                      <a:endParaRPr lang="en-GB" sz="900" dirty="0"/>
                    </a:p>
                    <a:p>
                      <a:r>
                        <a:rPr lang="en-GB" sz="900" b="1" dirty="0"/>
                        <a:t>Repeat: </a:t>
                      </a:r>
                      <a:r>
                        <a:rPr lang="en-GB" sz="900" dirty="0"/>
                        <a:t>Iteratively repeat steps 2-4 until a predefined number of trees is reached or no significant improvement is observed, creating a strong predictive model.</a:t>
                      </a:r>
                      <a:endParaRPr lang="en-IN" sz="900" dirty="0"/>
                    </a:p>
                  </a:txBody>
                  <a:tcPr/>
                </a:tc>
                <a:tc>
                  <a:txBody>
                    <a:bodyPr/>
                    <a:lstStyle/>
                    <a:p>
                      <a:r>
                        <a:rPr lang="en-GB" sz="900" dirty="0" err="1"/>
                        <a:t>XGBoost</a:t>
                      </a:r>
                      <a:r>
                        <a:rPr lang="en-GB" sz="900" dirty="0"/>
                        <a:t> (Extreme Gradient Boosting) is an advanced implementation of the gradient boosting algorithm, known for its speed and performance</a:t>
                      </a:r>
                    </a:p>
                    <a:p>
                      <a:endParaRPr lang="en-GB" sz="900" dirty="0"/>
                    </a:p>
                    <a:p>
                      <a:r>
                        <a:rPr lang="en-GB" sz="900" b="1" dirty="0"/>
                        <a:t>Objective Function: </a:t>
                      </a:r>
                      <a:r>
                        <a:rPr lang="en-GB" sz="900" dirty="0" err="1"/>
                        <a:t>XGBoost</a:t>
                      </a:r>
                      <a:r>
                        <a:rPr lang="en-GB" sz="900" dirty="0"/>
                        <a:t> minimizes a regularized objective function that combines a loss function (e.g., mean squared error for regression, log loss for classification) with a penalty term to control model complexity.</a:t>
                      </a:r>
                    </a:p>
                    <a:p>
                      <a:r>
                        <a:rPr lang="en-GB" sz="900" dirty="0"/>
                        <a:t>   </a:t>
                      </a:r>
                    </a:p>
                    <a:p>
                      <a:r>
                        <a:rPr lang="en-GB" sz="900" b="1" dirty="0"/>
                        <a:t>Gradient and Hessian: </a:t>
                      </a:r>
                      <a:r>
                        <a:rPr lang="en-GB" sz="900" dirty="0"/>
                        <a:t>It computes the first and second derivatives of the objective function with respect to the predicted values, enabling more efficient and accurate updates during training.</a:t>
                      </a:r>
                    </a:p>
                    <a:p>
                      <a:endParaRPr lang="en-GB" sz="900" dirty="0"/>
                    </a:p>
                    <a:p>
                      <a:r>
                        <a:rPr lang="en-GB" sz="900" b="1" dirty="0"/>
                        <a:t>Tree Ensemble Construction</a:t>
                      </a:r>
                      <a:r>
                        <a:rPr lang="en-GB" sz="900" dirty="0"/>
                        <a:t>: </a:t>
                      </a:r>
                      <a:r>
                        <a:rPr lang="en-GB" sz="900" dirty="0" err="1"/>
                        <a:t>XGBoost</a:t>
                      </a:r>
                      <a:r>
                        <a:rPr lang="en-GB" sz="900" dirty="0"/>
                        <a:t> builds decision trees sequentially, using a greedy algorithm that selects the best split points based on the calculated gradients and Hessians.</a:t>
                      </a:r>
                    </a:p>
                    <a:p>
                      <a:endParaRPr lang="en-GB" sz="900" dirty="0"/>
                    </a:p>
                    <a:p>
                      <a:r>
                        <a:rPr lang="en-GB" sz="900" b="1" dirty="0"/>
                        <a:t>Regularization: </a:t>
                      </a:r>
                      <a:r>
                        <a:rPr lang="en-GB" sz="900" dirty="0"/>
                        <a:t>The algorithm includes L1 and L2 regularization terms to control overfitting by penalizing the complexity of the model and encouraging sparsity in the feature space.</a:t>
                      </a:r>
                    </a:p>
                    <a:p>
                      <a:endParaRPr lang="en-GB" sz="900" dirty="0"/>
                    </a:p>
                    <a:p>
                      <a:r>
                        <a:rPr lang="en-GB" sz="900" b="1" dirty="0"/>
                        <a:t>Boosting: </a:t>
                      </a:r>
                      <a:r>
                        <a:rPr lang="en-GB" sz="900" dirty="0" err="1"/>
                        <a:t>XGBoost</a:t>
                      </a:r>
                      <a:r>
                        <a:rPr lang="en-GB" sz="900" dirty="0"/>
                        <a:t> combines the predictions of multiple trees by assigning weights to each tree based on its performance. The final prediction is the sum of the weighted tree predictions, adjusted by a learning rate.</a:t>
                      </a:r>
                    </a:p>
                    <a:p>
                      <a:endParaRPr lang="en-GB" sz="900" dirty="0"/>
                    </a:p>
                  </a:txBody>
                  <a:tcPr/>
                </a:tc>
                <a:tc>
                  <a:txBody>
                    <a:bodyPr/>
                    <a:lstStyle/>
                    <a:p>
                      <a:endParaRPr lang="en-GB" sz="1000" dirty="0"/>
                    </a:p>
                    <a:p>
                      <a:endParaRPr lang="en-GB" sz="1000" dirty="0"/>
                    </a:p>
                    <a:p>
                      <a:endParaRPr lang="en-GB" sz="1000" dirty="0"/>
                    </a:p>
                    <a:p>
                      <a:r>
                        <a:rPr lang="en-GB" sz="1000" dirty="0"/>
                        <a:t>Gradient Boosting and </a:t>
                      </a:r>
                      <a:r>
                        <a:rPr lang="en-GB" sz="1000" dirty="0" err="1"/>
                        <a:t>XGBoost</a:t>
                      </a:r>
                      <a:r>
                        <a:rPr lang="en-GB" sz="1000" dirty="0"/>
                        <a:t> are powerful ensemble learning techniques that iteratively combine weak learners to create robust models. Gradient Boosting is versatile, interpretable, and implemented in various libraries. </a:t>
                      </a:r>
                      <a:r>
                        <a:rPr lang="en-GB" sz="1000" dirty="0" err="1"/>
                        <a:t>XGBoost</a:t>
                      </a:r>
                      <a:r>
                        <a:rPr lang="en-GB" sz="1000" dirty="0"/>
                        <a:t>, an optimized version, adds efficiency, regularization, and handling of missing values, often outperforming traditional implementations. Both excel in capturing complex relationships, providing high predictive accuracy and robustness to outliers. However, </a:t>
                      </a:r>
                      <a:r>
                        <a:rPr lang="en-GB" sz="1000" dirty="0" err="1"/>
                        <a:t>XGBoost's</a:t>
                      </a:r>
                      <a:r>
                        <a:rPr lang="en-GB" sz="1000" dirty="0"/>
                        <a:t> speed, built-in features, and ease of tuning make it a popular choice, with careful consideration of computational resources. Overall, these methods are valuable for a wide range of tasks, offering a balance between interpretability and predictive performance.</a:t>
                      </a:r>
                      <a:endParaRPr lang="en-IN" sz="1000" dirty="0"/>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2471095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F53A-5B6B-02C5-218E-A0D46870F93E}"/>
              </a:ext>
            </a:extLst>
          </p:cNvPr>
          <p:cNvSpPr>
            <a:spLocks noGrp="1"/>
          </p:cNvSpPr>
          <p:nvPr>
            <p:ph type="title"/>
          </p:nvPr>
        </p:nvSpPr>
        <p:spPr>
          <a:xfrm>
            <a:off x="677334" y="609600"/>
            <a:ext cx="8596668" cy="749417"/>
          </a:xfrm>
        </p:spPr>
        <p:txBody>
          <a:bodyPr/>
          <a:lstStyle/>
          <a:p>
            <a:pPr algn="ctr"/>
            <a:r>
              <a:rPr lang="en-US" dirty="0"/>
              <a:t>Ensemble models</a:t>
            </a:r>
            <a:endParaRPr lang="en-IN" dirty="0"/>
          </a:p>
        </p:txBody>
      </p:sp>
      <p:graphicFrame>
        <p:nvGraphicFramePr>
          <p:cNvPr id="4" name="Content Placeholder 3">
            <a:extLst>
              <a:ext uri="{FF2B5EF4-FFF2-40B4-BE49-F238E27FC236}">
                <a16:creationId xmlns:a16="http://schemas.microsoft.com/office/drawing/2014/main" id="{6EFAC6FB-D55A-F14B-913C-66A94A24034E}"/>
              </a:ext>
            </a:extLst>
          </p:cNvPr>
          <p:cNvGraphicFramePr>
            <a:graphicFrameLocks noGrp="1"/>
          </p:cNvGraphicFramePr>
          <p:nvPr>
            <p:ph idx="1"/>
            <p:extLst>
              <p:ext uri="{D42A27DB-BD31-4B8C-83A1-F6EECF244321}">
                <p14:modId xmlns:p14="http://schemas.microsoft.com/office/powerpoint/2010/main" val="1781769280"/>
              </p:ext>
            </p:extLst>
          </p:nvPr>
        </p:nvGraphicFramePr>
        <p:xfrm>
          <a:off x="1023712" y="1632260"/>
          <a:ext cx="8596311" cy="4955224"/>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3040084249"/>
                    </a:ext>
                  </a:extLst>
                </a:gridCol>
                <a:gridCol w="2865437">
                  <a:extLst>
                    <a:ext uri="{9D8B030D-6E8A-4147-A177-3AD203B41FA5}">
                      <a16:colId xmlns:a16="http://schemas.microsoft.com/office/drawing/2014/main" val="2611875330"/>
                    </a:ext>
                  </a:extLst>
                </a:gridCol>
                <a:gridCol w="2865437">
                  <a:extLst>
                    <a:ext uri="{9D8B030D-6E8A-4147-A177-3AD203B41FA5}">
                      <a16:colId xmlns:a16="http://schemas.microsoft.com/office/drawing/2014/main" val="2287455191"/>
                    </a:ext>
                  </a:extLst>
                </a:gridCol>
              </a:tblGrid>
              <a:tr h="718504">
                <a:tc>
                  <a:txBody>
                    <a:bodyPr/>
                    <a:lstStyle/>
                    <a:p>
                      <a:r>
                        <a:rPr lang="en-GB" sz="1800" b="1" i="1" kern="1200" dirty="0">
                          <a:solidFill>
                            <a:schemeClr val="lt1"/>
                          </a:solidFill>
                          <a:effectLst/>
                          <a:latin typeface="+mn-lt"/>
                          <a:ea typeface="+mn-ea"/>
                          <a:cs typeface="+mn-cs"/>
                        </a:rPr>
                        <a:t>VOTING CLASSIFIER</a:t>
                      </a:r>
                      <a:endParaRPr lang="en-IN" sz="1800" b="1" i="1" kern="1200" dirty="0">
                        <a:solidFill>
                          <a:schemeClr val="lt1"/>
                        </a:solidFill>
                        <a:effectLst/>
                        <a:latin typeface="+mn-lt"/>
                        <a:ea typeface="+mn-ea"/>
                        <a:cs typeface="+mn-cs"/>
                      </a:endParaRPr>
                    </a:p>
                  </a:txBody>
                  <a:tcPr/>
                </a:tc>
                <a:tc>
                  <a:txBody>
                    <a:bodyPr/>
                    <a:lstStyle/>
                    <a:p>
                      <a:pPr algn="ctr"/>
                      <a:r>
                        <a:rPr lang="en-GB" sz="1800" b="1" i="1" kern="1200" dirty="0">
                          <a:solidFill>
                            <a:schemeClr val="lt1"/>
                          </a:solidFill>
                          <a:effectLst/>
                          <a:latin typeface="+mn-lt"/>
                          <a:ea typeface="+mn-ea"/>
                          <a:cs typeface="+mn-cs"/>
                        </a:rPr>
                        <a:t>STACKING</a:t>
                      </a:r>
                      <a:endParaRPr lang="en-IN" sz="1800" b="1" i="1" kern="1200" dirty="0">
                        <a:solidFill>
                          <a:schemeClr val="lt1"/>
                        </a:solidFill>
                        <a:effectLst/>
                        <a:latin typeface="+mn-lt"/>
                        <a:ea typeface="+mn-ea"/>
                        <a:cs typeface="+mn-cs"/>
                      </a:endParaRPr>
                    </a:p>
                  </a:txBody>
                  <a:tcPr/>
                </a:tc>
                <a:tc>
                  <a:txBody>
                    <a:bodyPr/>
                    <a:lstStyle/>
                    <a:p>
                      <a:pPr algn="ctr"/>
                      <a:r>
                        <a:rPr lang="en-US" dirty="0"/>
                        <a:t>INFERENCES</a:t>
                      </a:r>
                      <a:endParaRPr lang="en-IN" dirty="0"/>
                    </a:p>
                  </a:txBody>
                  <a:tcPr/>
                </a:tc>
                <a:extLst>
                  <a:ext uri="{0D108BD9-81ED-4DB2-BD59-A6C34878D82A}">
                    <a16:rowId xmlns:a16="http://schemas.microsoft.com/office/drawing/2014/main" val="1508119332"/>
                  </a:ext>
                </a:extLst>
              </a:tr>
              <a:tr h="3897636">
                <a:tc>
                  <a:txBody>
                    <a:bodyPr/>
                    <a:lstStyle/>
                    <a:p>
                      <a:r>
                        <a:rPr lang="en-GB" sz="900" dirty="0"/>
                        <a:t>A voting classifier is an ensemble machine learning algorithm that combines predictions from multiple individual classifiers. Each classifier provides a vote for a particular class, and the class with the majority of votes is chosen as the final prediction. This helps improve overall accuracy and robustness by leveraging diverse models</a:t>
                      </a:r>
                    </a:p>
                    <a:p>
                      <a:endParaRPr lang="en-GB" sz="900" dirty="0"/>
                    </a:p>
                    <a:p>
                      <a:r>
                        <a:rPr lang="en-GB" sz="900" b="1" i="0" kern="1200" dirty="0">
                          <a:solidFill>
                            <a:schemeClr val="dk1"/>
                          </a:solidFill>
                          <a:effectLst/>
                          <a:latin typeface="+mn-lt"/>
                          <a:ea typeface="+mn-ea"/>
                          <a:cs typeface="+mn-cs"/>
                        </a:rPr>
                        <a:t>Hard Voting:</a:t>
                      </a:r>
                      <a:endParaRPr lang="en-GB" sz="900" b="0" i="0" kern="1200" dirty="0">
                        <a:solidFill>
                          <a:schemeClr val="dk1"/>
                        </a:solidFill>
                        <a:effectLst/>
                        <a:latin typeface="+mn-lt"/>
                        <a:ea typeface="+mn-ea"/>
                        <a:cs typeface="+mn-cs"/>
                      </a:endParaRPr>
                    </a:p>
                    <a:p>
                      <a:pPr lvl="1"/>
                      <a:r>
                        <a:rPr lang="en-GB" sz="900" b="0" i="0" kern="1200" dirty="0">
                          <a:solidFill>
                            <a:schemeClr val="dk1"/>
                          </a:solidFill>
                          <a:effectLst/>
                          <a:latin typeface="+mn-lt"/>
                          <a:ea typeface="+mn-ea"/>
                          <a:cs typeface="+mn-cs"/>
                        </a:rPr>
                        <a:t>Each base classifier "votes" for a class, and the class with the majority of votes is chosen as the final prediction.</a:t>
                      </a:r>
                    </a:p>
                    <a:p>
                      <a:pPr lvl="1"/>
                      <a:r>
                        <a:rPr lang="en-GB" sz="900" b="0" i="0" kern="1200" dirty="0">
                          <a:solidFill>
                            <a:schemeClr val="dk1"/>
                          </a:solidFill>
                          <a:effectLst/>
                          <a:latin typeface="+mn-lt"/>
                          <a:ea typeface="+mn-ea"/>
                          <a:cs typeface="+mn-cs"/>
                        </a:rPr>
                        <a:t>It is a simple and often effective approach, especially when individual classifiers are diverse.</a:t>
                      </a:r>
                    </a:p>
                    <a:p>
                      <a:r>
                        <a:rPr lang="en-GB" sz="900" b="1" i="0" kern="1200" dirty="0">
                          <a:solidFill>
                            <a:schemeClr val="dk1"/>
                          </a:solidFill>
                          <a:effectLst/>
                          <a:latin typeface="+mn-lt"/>
                          <a:ea typeface="+mn-ea"/>
                          <a:cs typeface="+mn-cs"/>
                        </a:rPr>
                        <a:t>Soft Voting:</a:t>
                      </a:r>
                      <a:endParaRPr lang="en-GB" sz="900" b="0" i="0" kern="1200" dirty="0">
                        <a:solidFill>
                          <a:schemeClr val="dk1"/>
                        </a:solidFill>
                        <a:effectLst/>
                        <a:latin typeface="+mn-lt"/>
                        <a:ea typeface="+mn-ea"/>
                        <a:cs typeface="+mn-cs"/>
                      </a:endParaRPr>
                    </a:p>
                    <a:p>
                      <a:pPr lvl="1"/>
                      <a:r>
                        <a:rPr lang="en-GB" sz="900" b="0" i="0" kern="1200" dirty="0">
                          <a:solidFill>
                            <a:schemeClr val="dk1"/>
                          </a:solidFill>
                          <a:effectLst/>
                          <a:latin typeface="+mn-lt"/>
                          <a:ea typeface="+mn-ea"/>
                          <a:cs typeface="+mn-cs"/>
                        </a:rPr>
                        <a:t>Instead of just counting votes, each classifier provides a probability estimate for each class.</a:t>
                      </a:r>
                    </a:p>
                    <a:p>
                      <a:pPr lvl="1"/>
                      <a:r>
                        <a:rPr lang="en-GB" sz="900" b="0" i="0" kern="1200" dirty="0">
                          <a:solidFill>
                            <a:schemeClr val="dk1"/>
                          </a:solidFill>
                          <a:effectLst/>
                          <a:latin typeface="+mn-lt"/>
                          <a:ea typeface="+mn-ea"/>
                          <a:cs typeface="+mn-cs"/>
                        </a:rPr>
                        <a:t>The final prediction is based on the weighted average of these probabilities, where the weights are often proportional to the classifier's confidence in its prediction.</a:t>
                      </a:r>
                    </a:p>
                    <a:p>
                      <a:endParaRPr lang="en-IN" sz="900" dirty="0"/>
                    </a:p>
                  </a:txBody>
                  <a:tcPr/>
                </a:tc>
                <a:tc>
                  <a:txBody>
                    <a:bodyPr/>
                    <a:lstStyle/>
                    <a:p>
                      <a:r>
                        <a:rPr lang="en-GB" sz="800" dirty="0"/>
                        <a:t>Stacking, short for stacked generalization, is an ensemble learning technique that combines multiple models through a meta-model to improve predictive performance. </a:t>
                      </a:r>
                    </a:p>
                    <a:p>
                      <a:endParaRPr lang="en-GB" sz="800" dirty="0"/>
                    </a:p>
                    <a:p>
                      <a:r>
                        <a:rPr lang="en-GB" sz="800" b="1" dirty="0"/>
                        <a:t>Base Models:</a:t>
                      </a:r>
                    </a:p>
                    <a:p>
                      <a:r>
                        <a:rPr lang="en-GB" sz="800" dirty="0"/>
                        <a:t>   - Stacking involves training several diverse base models on the same dataset. These base models can be different algorithms or the same algorithm with different hyperparameters.</a:t>
                      </a:r>
                    </a:p>
                    <a:p>
                      <a:endParaRPr lang="en-GB" sz="800" dirty="0"/>
                    </a:p>
                    <a:p>
                      <a:r>
                        <a:rPr lang="en-GB" sz="800" b="1" dirty="0"/>
                        <a:t>Predictions as Features:</a:t>
                      </a:r>
                    </a:p>
                    <a:p>
                      <a:r>
                        <a:rPr lang="en-GB" sz="800" dirty="0"/>
                        <a:t>   - The predictions made by each base model on the input data are then used as features for the next level of the model. These predicted values become the input for the meta-model.</a:t>
                      </a:r>
                    </a:p>
                    <a:p>
                      <a:endParaRPr lang="en-GB" sz="800" dirty="0"/>
                    </a:p>
                    <a:p>
                      <a:r>
                        <a:rPr lang="en-GB" sz="800" b="1" dirty="0"/>
                        <a:t>Meta-Model:</a:t>
                      </a:r>
                    </a:p>
                    <a:p>
                      <a:r>
                        <a:rPr lang="en-GB" sz="800" dirty="0"/>
                        <a:t>   - A meta-model (or blender) is trained on the new dataset composed of the predictions from the base models. This meta-model learns to combine the predictions of the base models to make a final prediction.</a:t>
                      </a:r>
                    </a:p>
                    <a:p>
                      <a:endParaRPr lang="en-GB" sz="800" dirty="0"/>
                    </a:p>
                    <a:p>
                      <a:r>
                        <a:rPr lang="en-GB" sz="800" b="1" dirty="0"/>
                        <a:t>Hierarchical Structure:</a:t>
                      </a:r>
                    </a:p>
                    <a:p>
                      <a:r>
                        <a:rPr lang="en-GB" sz="800" dirty="0"/>
                        <a:t>   - Stacking introduces a hierarchical structure, where the base models form the first level, and the meta-model constitutes the second level. This structure allows the ensemble to capture complex relationships and patterns in the data.</a:t>
                      </a:r>
                    </a:p>
                    <a:p>
                      <a:endParaRPr lang="en-GB" sz="800" b="1" dirty="0"/>
                    </a:p>
                    <a:p>
                      <a:r>
                        <a:rPr lang="en-GB" sz="800" b="1" dirty="0"/>
                        <a:t>Improved Generalization:</a:t>
                      </a:r>
                    </a:p>
                    <a:p>
                      <a:r>
                        <a:rPr lang="en-GB" sz="800" dirty="0"/>
                        <a:t>The meta-model helps to weigh the predictions of the base models, potentially mitigating the weaknesses of individual models.</a:t>
                      </a:r>
                    </a:p>
                    <a:p>
                      <a:endParaRPr lang="en-GB" sz="800" dirty="0"/>
                    </a:p>
                  </a:txBody>
                  <a:tcPr/>
                </a:tc>
                <a:tc>
                  <a:txBody>
                    <a:bodyPr/>
                    <a:lstStyle/>
                    <a:p>
                      <a:r>
                        <a:rPr lang="en-GB" sz="900" b="1" i="0" kern="1200" dirty="0">
                          <a:solidFill>
                            <a:schemeClr val="dk1"/>
                          </a:solidFill>
                          <a:effectLst/>
                          <a:latin typeface="+mn-lt"/>
                          <a:ea typeface="+mn-ea"/>
                          <a:cs typeface="+mn-cs"/>
                        </a:rPr>
                        <a:t>Voting Classifier:</a:t>
                      </a:r>
                    </a:p>
                    <a:p>
                      <a:r>
                        <a:rPr lang="en-GB" sz="900" b="1" i="0" kern="1200" dirty="0">
                          <a:solidFill>
                            <a:schemeClr val="dk1"/>
                          </a:solidFill>
                          <a:effectLst/>
                          <a:latin typeface="+mn-lt"/>
                          <a:ea typeface="+mn-ea"/>
                          <a:cs typeface="+mn-cs"/>
                        </a:rPr>
                        <a:t>When to Use:</a:t>
                      </a:r>
                      <a:endParaRPr lang="en-GB" sz="900" b="0" i="0" kern="1200" dirty="0">
                        <a:solidFill>
                          <a:schemeClr val="dk1"/>
                        </a:solidFill>
                        <a:effectLst/>
                        <a:latin typeface="+mn-lt"/>
                        <a:ea typeface="+mn-ea"/>
                        <a:cs typeface="+mn-cs"/>
                      </a:endParaRPr>
                    </a:p>
                    <a:p>
                      <a:pPr lvl="1"/>
                      <a:r>
                        <a:rPr lang="en-GB" sz="900" b="0" i="0" kern="1200" dirty="0">
                          <a:solidFill>
                            <a:schemeClr val="dk1"/>
                          </a:solidFill>
                          <a:effectLst/>
                          <a:latin typeface="+mn-lt"/>
                          <a:ea typeface="+mn-ea"/>
                          <a:cs typeface="+mn-cs"/>
                        </a:rPr>
                        <a:t>Use a </a:t>
                      </a:r>
                      <a:r>
                        <a:rPr lang="en-GB" sz="900" b="1" i="0" kern="1200" dirty="0">
                          <a:solidFill>
                            <a:schemeClr val="dk1"/>
                          </a:solidFill>
                          <a:effectLst/>
                          <a:latin typeface="+mn-lt"/>
                          <a:ea typeface="+mn-ea"/>
                          <a:cs typeface="+mn-cs"/>
                        </a:rPr>
                        <a:t>voting classifier</a:t>
                      </a:r>
                      <a:r>
                        <a:rPr lang="en-GB" sz="900" b="0" i="0" kern="1200" dirty="0">
                          <a:solidFill>
                            <a:schemeClr val="dk1"/>
                          </a:solidFill>
                          <a:effectLst/>
                          <a:latin typeface="+mn-lt"/>
                          <a:ea typeface="+mn-ea"/>
                          <a:cs typeface="+mn-cs"/>
                        </a:rPr>
                        <a:t> when you have multiple diverse base models.</a:t>
                      </a:r>
                    </a:p>
                    <a:p>
                      <a:pPr lvl="1"/>
                      <a:r>
                        <a:rPr lang="en-GB" sz="900" b="0" i="0" kern="1200" dirty="0">
                          <a:solidFill>
                            <a:schemeClr val="dk1"/>
                          </a:solidFill>
                          <a:effectLst/>
                          <a:latin typeface="+mn-lt"/>
                          <a:ea typeface="+mn-ea"/>
                          <a:cs typeface="+mn-cs"/>
                        </a:rPr>
                        <a:t>Suitable for situations where models have different strengths and weaknesses.</a:t>
                      </a:r>
                    </a:p>
                    <a:p>
                      <a:pPr lvl="1"/>
                      <a:r>
                        <a:rPr lang="en-GB" sz="900" b="0" i="0" kern="1200" dirty="0">
                          <a:solidFill>
                            <a:schemeClr val="dk1"/>
                          </a:solidFill>
                          <a:effectLst/>
                          <a:latin typeface="+mn-lt"/>
                          <a:ea typeface="+mn-ea"/>
                          <a:cs typeface="+mn-cs"/>
                        </a:rPr>
                        <a:t>Quick and easy to implement with minimal hyperparameter tuning.</a:t>
                      </a:r>
                    </a:p>
                    <a:p>
                      <a:r>
                        <a:rPr lang="en-GB" sz="900" b="1" i="0" kern="1200" dirty="0">
                          <a:solidFill>
                            <a:schemeClr val="dk1"/>
                          </a:solidFill>
                          <a:effectLst/>
                          <a:latin typeface="+mn-lt"/>
                          <a:ea typeface="+mn-ea"/>
                          <a:cs typeface="+mn-cs"/>
                        </a:rPr>
                        <a:t>Stacking:</a:t>
                      </a:r>
                    </a:p>
                    <a:p>
                      <a:r>
                        <a:rPr lang="en-GB" sz="900" b="1" i="0" kern="1200" dirty="0">
                          <a:solidFill>
                            <a:schemeClr val="dk1"/>
                          </a:solidFill>
                          <a:effectLst/>
                          <a:latin typeface="+mn-lt"/>
                          <a:ea typeface="+mn-ea"/>
                          <a:cs typeface="+mn-cs"/>
                        </a:rPr>
                        <a:t>When to Use:</a:t>
                      </a:r>
                      <a:endParaRPr lang="en-GB" sz="900" b="0" i="0" kern="1200" dirty="0">
                        <a:solidFill>
                          <a:schemeClr val="dk1"/>
                        </a:solidFill>
                        <a:effectLst/>
                        <a:latin typeface="+mn-lt"/>
                        <a:ea typeface="+mn-ea"/>
                        <a:cs typeface="+mn-cs"/>
                      </a:endParaRPr>
                    </a:p>
                    <a:p>
                      <a:pPr lvl="1"/>
                      <a:r>
                        <a:rPr lang="en-GB" sz="900" b="0" i="0" kern="1200" dirty="0">
                          <a:solidFill>
                            <a:schemeClr val="dk1"/>
                          </a:solidFill>
                          <a:effectLst/>
                          <a:latin typeface="+mn-lt"/>
                          <a:ea typeface="+mn-ea"/>
                          <a:cs typeface="+mn-cs"/>
                        </a:rPr>
                        <a:t>Consider </a:t>
                      </a:r>
                      <a:r>
                        <a:rPr lang="en-GB" sz="900" b="1" i="0" kern="1200" dirty="0">
                          <a:solidFill>
                            <a:schemeClr val="dk1"/>
                          </a:solidFill>
                          <a:effectLst/>
                          <a:latin typeface="+mn-lt"/>
                          <a:ea typeface="+mn-ea"/>
                          <a:cs typeface="+mn-cs"/>
                        </a:rPr>
                        <a:t>stacking</a:t>
                      </a:r>
                      <a:r>
                        <a:rPr lang="en-GB" sz="900" b="0" i="0" kern="1200" dirty="0">
                          <a:solidFill>
                            <a:schemeClr val="dk1"/>
                          </a:solidFill>
                          <a:effectLst/>
                          <a:latin typeface="+mn-lt"/>
                          <a:ea typeface="+mn-ea"/>
                          <a:cs typeface="+mn-cs"/>
                        </a:rPr>
                        <a:t> when you need a more advanced ensemble approach.</a:t>
                      </a:r>
                    </a:p>
                    <a:p>
                      <a:pPr lvl="1"/>
                      <a:r>
                        <a:rPr lang="en-GB" sz="900" b="0" i="0" kern="1200" dirty="0">
                          <a:solidFill>
                            <a:schemeClr val="dk1"/>
                          </a:solidFill>
                          <a:effectLst/>
                          <a:latin typeface="+mn-lt"/>
                          <a:ea typeface="+mn-ea"/>
                          <a:cs typeface="+mn-cs"/>
                        </a:rPr>
                        <a:t>Beneficial when base models offer complementary insights or have varying predictive strengths.</a:t>
                      </a:r>
                    </a:p>
                    <a:p>
                      <a:pPr lvl="1"/>
                      <a:r>
                        <a:rPr lang="en-GB" sz="900" b="0" i="0" kern="1200" dirty="0">
                          <a:solidFill>
                            <a:schemeClr val="dk1"/>
                          </a:solidFill>
                          <a:effectLst/>
                          <a:latin typeface="+mn-lt"/>
                          <a:ea typeface="+mn-ea"/>
                          <a:cs typeface="+mn-cs"/>
                        </a:rPr>
                        <a:t>Effective in handling complex relationships and patterns in the data.</a:t>
                      </a:r>
                    </a:p>
                    <a:p>
                      <a:pPr lvl="1"/>
                      <a:r>
                        <a:rPr lang="en-GB" sz="900" b="0" i="0" kern="1200" dirty="0">
                          <a:solidFill>
                            <a:schemeClr val="dk1"/>
                          </a:solidFill>
                          <a:effectLst/>
                          <a:latin typeface="+mn-lt"/>
                          <a:ea typeface="+mn-ea"/>
                          <a:cs typeface="+mn-cs"/>
                        </a:rPr>
                        <a:t>Requires more computational resources and careful model selection.</a:t>
                      </a:r>
                    </a:p>
                  </a:txBody>
                  <a:tcPr/>
                </a:tc>
                <a:extLst>
                  <a:ext uri="{0D108BD9-81ED-4DB2-BD59-A6C34878D82A}">
                    <a16:rowId xmlns:a16="http://schemas.microsoft.com/office/drawing/2014/main" val="739577029"/>
                  </a:ext>
                </a:extLst>
              </a:tr>
            </a:tbl>
          </a:graphicData>
        </a:graphic>
      </p:graphicFrame>
    </p:spTree>
    <p:extLst>
      <p:ext uri="{BB962C8B-B14F-4D97-AF65-F5344CB8AC3E}">
        <p14:creationId xmlns:p14="http://schemas.microsoft.com/office/powerpoint/2010/main" val="521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59CD-BC4B-9C8D-044E-373D97928106}"/>
              </a:ext>
            </a:extLst>
          </p:cNvPr>
          <p:cNvSpPr>
            <a:spLocks noGrp="1"/>
          </p:cNvSpPr>
          <p:nvPr>
            <p:ph type="title"/>
          </p:nvPr>
        </p:nvSpPr>
        <p:spPr/>
        <p:txBody>
          <a:bodyPr/>
          <a:lstStyle/>
          <a:p>
            <a:r>
              <a:rPr lang="en-US" dirty="0"/>
              <a:t>Motivation/Significance</a:t>
            </a:r>
            <a:endParaRPr lang="en-IN" dirty="0"/>
          </a:p>
        </p:txBody>
      </p:sp>
      <p:sp>
        <p:nvSpPr>
          <p:cNvPr id="3" name="Content Placeholder 2">
            <a:extLst>
              <a:ext uri="{FF2B5EF4-FFF2-40B4-BE49-F238E27FC236}">
                <a16:creationId xmlns:a16="http://schemas.microsoft.com/office/drawing/2014/main" id="{339B6B0F-FF2C-6DDD-C6D9-A411933BC21D}"/>
              </a:ext>
            </a:extLst>
          </p:cNvPr>
          <p:cNvSpPr>
            <a:spLocks noGrp="1"/>
          </p:cNvSpPr>
          <p:nvPr>
            <p:ph idx="1"/>
          </p:nvPr>
        </p:nvSpPr>
        <p:spPr>
          <a:xfrm>
            <a:off x="569611" y="2067930"/>
            <a:ext cx="9835279" cy="4637669"/>
          </a:xfrm>
        </p:spPr>
        <p:txBody>
          <a:bodyPr>
            <a:noAutofit/>
          </a:bodyPr>
          <a:lstStyle/>
          <a:p>
            <a:pPr algn="just">
              <a:lnSpc>
                <a:spcPct val="100000"/>
              </a:lnSpc>
              <a:spcBef>
                <a:spcPts val="600"/>
              </a:spcBef>
            </a:pPr>
            <a:r>
              <a:rPr lang="en-US" sz="2200" b="0" i="0" dirty="0">
                <a:effectLst/>
                <a:latin typeface="+mj-lt"/>
              </a:rPr>
              <a:t>Cardiovascular diseases, notably heart attacks, are a major global health concern, causing a significant number of deaths worldwide, necessitating urgent action.</a:t>
            </a:r>
          </a:p>
          <a:p>
            <a:pPr algn="just">
              <a:lnSpc>
                <a:spcPct val="100000"/>
              </a:lnSpc>
              <a:spcBef>
                <a:spcPts val="600"/>
              </a:spcBef>
            </a:pPr>
            <a:r>
              <a:rPr lang="en-US" sz="2200" b="0" i="0" dirty="0">
                <a:effectLst/>
                <a:latin typeface="+mj-lt"/>
              </a:rPr>
              <a:t>Our motivation stems from the need to transition from reactive to proactive cardiac health management. Traditional risk factors have limitations, and we aim to enhance heart attack prediction using advanced machine learning techniques.</a:t>
            </a:r>
          </a:p>
          <a:p>
            <a:pPr algn="just">
              <a:lnSpc>
                <a:spcPct val="100000"/>
              </a:lnSpc>
              <a:spcBef>
                <a:spcPts val="600"/>
              </a:spcBef>
            </a:pPr>
            <a:r>
              <a:rPr lang="en-US" sz="2200" b="0" i="0" dirty="0">
                <a:effectLst/>
                <a:latin typeface="+mj-lt"/>
              </a:rPr>
              <a:t>The project aligns with the trend of personalized medicine, offering tailored care plans based on individual risk factors.</a:t>
            </a:r>
          </a:p>
          <a:p>
            <a:pPr algn="just">
              <a:lnSpc>
                <a:spcPct val="100000"/>
              </a:lnSpc>
              <a:spcBef>
                <a:spcPts val="600"/>
              </a:spcBef>
            </a:pPr>
            <a:r>
              <a:rPr lang="en-US" sz="2200" dirty="0">
                <a:latin typeface="+mj-lt"/>
              </a:rPr>
              <a:t>This project has the potential to transform cardiology and showcase the power of machine learning in addressing critical health challenges, paving the way for proactive heart attack prevention and enhanced cardiac healthcare.</a:t>
            </a:r>
            <a:endParaRPr lang="en-IN" sz="2200" dirty="0">
              <a:latin typeface="+mj-lt"/>
            </a:endParaRPr>
          </a:p>
        </p:txBody>
      </p:sp>
    </p:spTree>
    <p:extLst>
      <p:ext uri="{BB962C8B-B14F-4D97-AF65-F5344CB8AC3E}">
        <p14:creationId xmlns:p14="http://schemas.microsoft.com/office/powerpoint/2010/main" val="2539271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GB" b="1" i="1" u="sng" dirty="0"/>
              <a:t>SUPPORT VECTOR MACHINE</a:t>
            </a:r>
          </a:p>
          <a:p>
            <a:endParaRPr lang="en-IN" b="1" i="1" u="sng" dirty="0"/>
          </a:p>
        </p:txBody>
      </p:sp>
      <p:pic>
        <p:nvPicPr>
          <p:cNvPr id="5" name="Picture 4">
            <a:extLst>
              <a:ext uri="{FF2B5EF4-FFF2-40B4-BE49-F238E27FC236}">
                <a16:creationId xmlns:a16="http://schemas.microsoft.com/office/drawing/2014/main" id="{540688CD-24CF-474E-D823-F7E6AB5974DD}"/>
              </a:ext>
            </a:extLst>
          </p:cNvPr>
          <p:cNvPicPr>
            <a:picLocks noChangeAspect="1"/>
          </p:cNvPicPr>
          <p:nvPr/>
        </p:nvPicPr>
        <p:blipFill>
          <a:blip r:embed="rId2"/>
          <a:stretch>
            <a:fillRect/>
          </a:stretch>
        </p:blipFill>
        <p:spPr>
          <a:xfrm>
            <a:off x="2766407" y="2278661"/>
            <a:ext cx="4158466" cy="4163913"/>
          </a:xfrm>
          <a:prstGeom prst="rect">
            <a:avLst/>
          </a:prstGeom>
        </p:spPr>
      </p:pic>
    </p:spTree>
    <p:extLst>
      <p:ext uri="{BB962C8B-B14F-4D97-AF65-F5344CB8AC3E}">
        <p14:creationId xmlns:p14="http://schemas.microsoft.com/office/powerpoint/2010/main" val="714981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GB" b="1" i="1" u="sng" dirty="0"/>
              <a:t>K NEAREST NEIGHBORS</a:t>
            </a:r>
          </a:p>
          <a:p>
            <a:endParaRPr lang="en-IN" b="1" i="1" u="sng" dirty="0"/>
          </a:p>
        </p:txBody>
      </p:sp>
      <p:pic>
        <p:nvPicPr>
          <p:cNvPr id="6" name="Picture 5">
            <a:extLst>
              <a:ext uri="{FF2B5EF4-FFF2-40B4-BE49-F238E27FC236}">
                <a16:creationId xmlns:a16="http://schemas.microsoft.com/office/drawing/2014/main" id="{D7351F1E-5C79-8A0E-D2BC-14AA0CB9C467}"/>
              </a:ext>
            </a:extLst>
          </p:cNvPr>
          <p:cNvPicPr>
            <a:picLocks noChangeAspect="1"/>
          </p:cNvPicPr>
          <p:nvPr/>
        </p:nvPicPr>
        <p:blipFill>
          <a:blip r:embed="rId2"/>
          <a:stretch>
            <a:fillRect/>
          </a:stretch>
        </p:blipFill>
        <p:spPr>
          <a:xfrm>
            <a:off x="2884305" y="2260471"/>
            <a:ext cx="3673876" cy="4401368"/>
          </a:xfrm>
          <a:prstGeom prst="rect">
            <a:avLst/>
          </a:prstGeom>
        </p:spPr>
      </p:pic>
    </p:spTree>
    <p:extLst>
      <p:ext uri="{BB962C8B-B14F-4D97-AF65-F5344CB8AC3E}">
        <p14:creationId xmlns:p14="http://schemas.microsoft.com/office/powerpoint/2010/main" val="11722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GAUSSIAN NAIVE BAYES</a:t>
            </a:r>
          </a:p>
          <a:p>
            <a:endParaRPr lang="en-GB" b="1" i="1" u="sng" dirty="0"/>
          </a:p>
          <a:p>
            <a:endParaRPr lang="en-IN" b="1" i="1" u="sng" dirty="0"/>
          </a:p>
        </p:txBody>
      </p:sp>
      <p:pic>
        <p:nvPicPr>
          <p:cNvPr id="8" name="Picture 7">
            <a:extLst>
              <a:ext uri="{FF2B5EF4-FFF2-40B4-BE49-F238E27FC236}">
                <a16:creationId xmlns:a16="http://schemas.microsoft.com/office/drawing/2014/main" id="{9BB605AF-4BDA-5BBA-D979-B7AD87E685A9}"/>
              </a:ext>
            </a:extLst>
          </p:cNvPr>
          <p:cNvPicPr>
            <a:picLocks noChangeAspect="1"/>
          </p:cNvPicPr>
          <p:nvPr/>
        </p:nvPicPr>
        <p:blipFill>
          <a:blip r:embed="rId2"/>
          <a:stretch>
            <a:fillRect/>
          </a:stretch>
        </p:blipFill>
        <p:spPr>
          <a:xfrm>
            <a:off x="2786893" y="2292962"/>
            <a:ext cx="3639734" cy="4386346"/>
          </a:xfrm>
          <a:prstGeom prst="rect">
            <a:avLst/>
          </a:prstGeom>
        </p:spPr>
      </p:pic>
    </p:spTree>
    <p:extLst>
      <p:ext uri="{BB962C8B-B14F-4D97-AF65-F5344CB8AC3E}">
        <p14:creationId xmlns:p14="http://schemas.microsoft.com/office/powerpoint/2010/main" val="3669742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K - MEANS CLUSTERING</a:t>
            </a: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59F44D69-6B8E-6950-76EA-56DFDA4961AB}"/>
              </a:ext>
            </a:extLst>
          </p:cNvPr>
          <p:cNvPicPr>
            <a:picLocks noChangeAspect="1"/>
          </p:cNvPicPr>
          <p:nvPr/>
        </p:nvPicPr>
        <p:blipFill>
          <a:blip r:embed="rId2"/>
          <a:stretch>
            <a:fillRect/>
          </a:stretch>
        </p:blipFill>
        <p:spPr>
          <a:xfrm>
            <a:off x="296722" y="2386501"/>
            <a:ext cx="4089689" cy="3237115"/>
          </a:xfrm>
          <a:prstGeom prst="rect">
            <a:avLst/>
          </a:prstGeom>
        </p:spPr>
      </p:pic>
      <p:pic>
        <p:nvPicPr>
          <p:cNvPr id="7" name="Picture 6">
            <a:extLst>
              <a:ext uri="{FF2B5EF4-FFF2-40B4-BE49-F238E27FC236}">
                <a16:creationId xmlns:a16="http://schemas.microsoft.com/office/drawing/2014/main" id="{48A7CA5F-8C82-96DA-4233-E42AC2BDFDF2}"/>
              </a:ext>
            </a:extLst>
          </p:cNvPr>
          <p:cNvPicPr>
            <a:picLocks noChangeAspect="1"/>
          </p:cNvPicPr>
          <p:nvPr/>
        </p:nvPicPr>
        <p:blipFill>
          <a:blip r:embed="rId3"/>
          <a:stretch>
            <a:fillRect/>
          </a:stretch>
        </p:blipFill>
        <p:spPr>
          <a:xfrm>
            <a:off x="5184313" y="2334062"/>
            <a:ext cx="4089689" cy="3398822"/>
          </a:xfrm>
          <a:prstGeom prst="rect">
            <a:avLst/>
          </a:prstGeom>
        </p:spPr>
      </p:pic>
    </p:spTree>
    <p:extLst>
      <p:ext uri="{BB962C8B-B14F-4D97-AF65-F5344CB8AC3E}">
        <p14:creationId xmlns:p14="http://schemas.microsoft.com/office/powerpoint/2010/main" val="2929078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E4813F-A5EC-67BE-49A5-ED46255A955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261878C-69D6-B713-3D75-C6BBDDC4A045}"/>
              </a:ext>
            </a:extLst>
          </p:cNvPr>
          <p:cNvPicPr>
            <a:picLocks noChangeAspect="1"/>
          </p:cNvPicPr>
          <p:nvPr/>
        </p:nvPicPr>
        <p:blipFill>
          <a:blip r:embed="rId2"/>
          <a:stretch>
            <a:fillRect/>
          </a:stretch>
        </p:blipFill>
        <p:spPr>
          <a:xfrm>
            <a:off x="1464710" y="1103237"/>
            <a:ext cx="6681836" cy="5143538"/>
          </a:xfrm>
          <a:prstGeom prst="rect">
            <a:avLst/>
          </a:prstGeom>
        </p:spPr>
      </p:pic>
    </p:spTree>
    <p:extLst>
      <p:ext uri="{BB962C8B-B14F-4D97-AF65-F5344CB8AC3E}">
        <p14:creationId xmlns:p14="http://schemas.microsoft.com/office/powerpoint/2010/main" val="140118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GAUSSIAN MIXTURE MODEL</a:t>
            </a: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A558B01E-03F5-3D9E-53D0-651236B572BB}"/>
              </a:ext>
            </a:extLst>
          </p:cNvPr>
          <p:cNvPicPr>
            <a:picLocks noChangeAspect="1"/>
          </p:cNvPicPr>
          <p:nvPr/>
        </p:nvPicPr>
        <p:blipFill>
          <a:blip r:embed="rId2"/>
          <a:stretch>
            <a:fillRect/>
          </a:stretch>
        </p:blipFill>
        <p:spPr>
          <a:xfrm>
            <a:off x="564122" y="2416683"/>
            <a:ext cx="4221240" cy="3316201"/>
          </a:xfrm>
          <a:prstGeom prst="rect">
            <a:avLst/>
          </a:prstGeom>
        </p:spPr>
      </p:pic>
      <p:pic>
        <p:nvPicPr>
          <p:cNvPr id="9" name="Picture 8">
            <a:extLst>
              <a:ext uri="{FF2B5EF4-FFF2-40B4-BE49-F238E27FC236}">
                <a16:creationId xmlns:a16="http://schemas.microsoft.com/office/drawing/2014/main" id="{84DCB6A8-0921-6027-F72A-A110DD4EED4A}"/>
              </a:ext>
            </a:extLst>
          </p:cNvPr>
          <p:cNvPicPr>
            <a:picLocks noChangeAspect="1"/>
          </p:cNvPicPr>
          <p:nvPr/>
        </p:nvPicPr>
        <p:blipFill>
          <a:blip r:embed="rId3"/>
          <a:stretch>
            <a:fillRect/>
          </a:stretch>
        </p:blipFill>
        <p:spPr>
          <a:xfrm>
            <a:off x="5155722" y="3347983"/>
            <a:ext cx="3557614" cy="1628787"/>
          </a:xfrm>
          <a:prstGeom prst="rect">
            <a:avLst/>
          </a:prstGeom>
        </p:spPr>
      </p:pic>
    </p:spTree>
    <p:extLst>
      <p:ext uri="{BB962C8B-B14F-4D97-AF65-F5344CB8AC3E}">
        <p14:creationId xmlns:p14="http://schemas.microsoft.com/office/powerpoint/2010/main" val="210822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sz="1800" b="1" i="1" dirty="0">
                <a:effectLst/>
                <a:latin typeface="Calibri" panose="020F0502020204030204" pitchFamily="34" charset="0"/>
                <a:ea typeface="Calibri" panose="020F0502020204030204" pitchFamily="34" charset="0"/>
                <a:cs typeface="Times New Roman" panose="02020603050405020304" pitchFamily="18" charset="0"/>
              </a:rPr>
              <a:t>Hierarchical Clustering</a:t>
            </a:r>
            <a:endParaRPr lang="en-IN" b="1" i="1" u="sng" dirty="0">
              <a:solidFill>
                <a:srgbClr val="BABED8"/>
              </a:solidFill>
              <a:effectLst/>
              <a:latin typeface="+mj-lt"/>
            </a:endParaRP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F70BBA48-D761-05FE-B31B-8B2B0BDC472A}"/>
              </a:ext>
            </a:extLst>
          </p:cNvPr>
          <p:cNvPicPr>
            <a:picLocks noChangeAspect="1"/>
          </p:cNvPicPr>
          <p:nvPr/>
        </p:nvPicPr>
        <p:blipFill>
          <a:blip r:embed="rId2"/>
          <a:stretch>
            <a:fillRect/>
          </a:stretch>
        </p:blipFill>
        <p:spPr>
          <a:xfrm>
            <a:off x="635901" y="2998489"/>
            <a:ext cx="5037487" cy="3703870"/>
          </a:xfrm>
          <a:prstGeom prst="rect">
            <a:avLst/>
          </a:prstGeom>
        </p:spPr>
      </p:pic>
      <p:pic>
        <p:nvPicPr>
          <p:cNvPr id="8" name="Picture 7">
            <a:extLst>
              <a:ext uri="{FF2B5EF4-FFF2-40B4-BE49-F238E27FC236}">
                <a16:creationId xmlns:a16="http://schemas.microsoft.com/office/drawing/2014/main" id="{6E9D4D02-151A-4741-266F-5B134BD808D4}"/>
              </a:ext>
            </a:extLst>
          </p:cNvPr>
          <p:cNvPicPr>
            <a:picLocks noChangeAspect="1"/>
          </p:cNvPicPr>
          <p:nvPr/>
        </p:nvPicPr>
        <p:blipFill>
          <a:blip r:embed="rId3"/>
          <a:stretch>
            <a:fillRect/>
          </a:stretch>
        </p:blipFill>
        <p:spPr>
          <a:xfrm>
            <a:off x="6518614" y="2998489"/>
            <a:ext cx="4559491" cy="3605179"/>
          </a:xfrm>
          <a:prstGeom prst="rect">
            <a:avLst/>
          </a:prstGeom>
        </p:spPr>
      </p:pic>
    </p:spTree>
    <p:extLst>
      <p:ext uri="{BB962C8B-B14F-4D97-AF65-F5344CB8AC3E}">
        <p14:creationId xmlns:p14="http://schemas.microsoft.com/office/powerpoint/2010/main" val="157331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LOGISTIC ANALYSIS</a:t>
            </a: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D109D244-59F1-88BF-0590-1C43C632C6CD}"/>
              </a:ext>
            </a:extLst>
          </p:cNvPr>
          <p:cNvPicPr>
            <a:picLocks noChangeAspect="1"/>
          </p:cNvPicPr>
          <p:nvPr/>
        </p:nvPicPr>
        <p:blipFill>
          <a:blip r:embed="rId2"/>
          <a:stretch>
            <a:fillRect/>
          </a:stretch>
        </p:blipFill>
        <p:spPr>
          <a:xfrm>
            <a:off x="775151" y="2156107"/>
            <a:ext cx="6892812" cy="4600752"/>
          </a:xfrm>
          <a:prstGeom prst="rect">
            <a:avLst/>
          </a:prstGeom>
        </p:spPr>
      </p:pic>
    </p:spTree>
    <p:extLst>
      <p:ext uri="{BB962C8B-B14F-4D97-AF65-F5344CB8AC3E}">
        <p14:creationId xmlns:p14="http://schemas.microsoft.com/office/powerpoint/2010/main" val="364319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LOGISTIC </a:t>
            </a:r>
            <a:r>
              <a:rPr lang="en-IN" b="1" i="1" u="sng" dirty="0">
                <a:solidFill>
                  <a:srgbClr val="BABED8"/>
                </a:solidFill>
                <a:latin typeface="+mj-lt"/>
              </a:rPr>
              <a:t>ANALYSIS</a:t>
            </a:r>
            <a:endParaRPr lang="en-IN" b="1" i="1" u="sng" dirty="0">
              <a:solidFill>
                <a:srgbClr val="BABED8"/>
              </a:solidFill>
              <a:effectLst/>
              <a:latin typeface="+mj-lt"/>
            </a:endParaRP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D1307ACB-267C-70B2-7CDF-6BF5844C63D4}"/>
              </a:ext>
            </a:extLst>
          </p:cNvPr>
          <p:cNvPicPr>
            <a:picLocks noChangeAspect="1"/>
          </p:cNvPicPr>
          <p:nvPr/>
        </p:nvPicPr>
        <p:blipFill>
          <a:blip r:embed="rId2"/>
          <a:stretch>
            <a:fillRect/>
          </a:stretch>
        </p:blipFill>
        <p:spPr>
          <a:xfrm>
            <a:off x="1546909" y="2644431"/>
            <a:ext cx="5691229" cy="3667152"/>
          </a:xfrm>
          <a:prstGeom prst="rect">
            <a:avLst/>
          </a:prstGeom>
        </p:spPr>
      </p:pic>
    </p:spTree>
    <p:extLst>
      <p:ext uri="{BB962C8B-B14F-4D97-AF65-F5344CB8AC3E}">
        <p14:creationId xmlns:p14="http://schemas.microsoft.com/office/powerpoint/2010/main" val="1910311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a:t>
            </a:r>
            <a:r>
              <a:rPr lang="en-IN" b="1" i="1" u="sng" dirty="0">
                <a:solidFill>
                  <a:srgbClr val="BABED8"/>
                </a:solidFill>
                <a:latin typeface="+mj-lt"/>
              </a:rPr>
              <a:t>SVC</a:t>
            </a:r>
            <a:r>
              <a:rPr lang="en-IN" b="1" i="1" u="sng" dirty="0">
                <a:solidFill>
                  <a:srgbClr val="BABED8"/>
                </a:solidFill>
                <a:effectLst/>
                <a:latin typeface="+mj-lt"/>
              </a:rPr>
              <a:t> ANALYSIS</a:t>
            </a: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D024E4DE-9302-8CAE-D00D-2F84D579FF87}"/>
              </a:ext>
            </a:extLst>
          </p:cNvPr>
          <p:cNvPicPr>
            <a:picLocks noChangeAspect="1"/>
          </p:cNvPicPr>
          <p:nvPr/>
        </p:nvPicPr>
        <p:blipFill>
          <a:blip r:embed="rId2"/>
          <a:stretch>
            <a:fillRect/>
          </a:stretch>
        </p:blipFill>
        <p:spPr>
          <a:xfrm>
            <a:off x="1347487" y="2266337"/>
            <a:ext cx="6752147" cy="4490522"/>
          </a:xfrm>
          <a:prstGeom prst="rect">
            <a:avLst/>
          </a:prstGeom>
        </p:spPr>
      </p:pic>
    </p:spTree>
    <p:extLst>
      <p:ext uri="{BB962C8B-B14F-4D97-AF65-F5344CB8AC3E}">
        <p14:creationId xmlns:p14="http://schemas.microsoft.com/office/powerpoint/2010/main" val="122349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3FED-2165-3BCA-4773-99205C220287}"/>
              </a:ext>
            </a:extLst>
          </p:cNvPr>
          <p:cNvSpPr>
            <a:spLocks noGrp="1"/>
          </p:cNvSpPr>
          <p:nvPr>
            <p:ph type="title"/>
          </p:nvPr>
        </p:nvSpPr>
        <p:spPr/>
        <p:txBody>
          <a:bodyPr/>
          <a:lstStyle/>
          <a:p>
            <a:r>
              <a:rPr lang="en-US" dirty="0"/>
              <a:t>Challenges</a:t>
            </a:r>
            <a:endParaRPr lang="en-IN" dirty="0"/>
          </a:p>
        </p:txBody>
      </p:sp>
      <p:sp>
        <p:nvSpPr>
          <p:cNvPr id="3" name="Content Placeholder 2">
            <a:extLst>
              <a:ext uri="{FF2B5EF4-FFF2-40B4-BE49-F238E27FC236}">
                <a16:creationId xmlns:a16="http://schemas.microsoft.com/office/drawing/2014/main" id="{3CA24963-D410-47D9-FC79-799129A1EF4B}"/>
              </a:ext>
            </a:extLst>
          </p:cNvPr>
          <p:cNvSpPr>
            <a:spLocks noGrp="1"/>
          </p:cNvSpPr>
          <p:nvPr>
            <p:ph idx="1"/>
          </p:nvPr>
        </p:nvSpPr>
        <p:spPr>
          <a:xfrm>
            <a:off x="511840" y="2148421"/>
            <a:ext cx="9950822" cy="3956351"/>
          </a:xfrm>
        </p:spPr>
        <p:txBody>
          <a:bodyPr>
            <a:noAutofit/>
          </a:bodyPr>
          <a:lstStyle/>
          <a:p>
            <a:pPr algn="just">
              <a:lnSpc>
                <a:spcPct val="100000"/>
              </a:lnSpc>
              <a:spcBef>
                <a:spcPts val="600"/>
              </a:spcBef>
            </a:pPr>
            <a:r>
              <a:rPr lang="en-US" sz="2000" b="0" i="0" dirty="0">
                <a:effectLst/>
                <a:latin typeface="Söhne"/>
              </a:rPr>
              <a:t>Obtaining high-quality and comprehensive datasets is often a challenge. Real-life medical data may contain missing values, errors, or inconsistencies, which can affect the model's accuracy.</a:t>
            </a:r>
          </a:p>
          <a:p>
            <a:pPr algn="just">
              <a:lnSpc>
                <a:spcPct val="100000"/>
              </a:lnSpc>
              <a:spcBef>
                <a:spcPts val="600"/>
              </a:spcBef>
            </a:pPr>
            <a:r>
              <a:rPr lang="en-US" sz="2000" b="0" i="0" dirty="0">
                <a:effectLst/>
                <a:latin typeface="Söhne"/>
              </a:rPr>
              <a:t>Healthcare data is sensitive, and there are strict regulations, like HIPAA in the United States, that must be adhered to. Ensuring data privacy and security while working with patient records can be a significant challenge.</a:t>
            </a:r>
            <a:endParaRPr lang="en-US" sz="2000" dirty="0">
              <a:latin typeface="Söhne"/>
            </a:endParaRPr>
          </a:p>
          <a:p>
            <a:pPr algn="just">
              <a:lnSpc>
                <a:spcPct val="100000"/>
              </a:lnSpc>
              <a:spcBef>
                <a:spcPts val="600"/>
              </a:spcBef>
            </a:pPr>
            <a:r>
              <a:rPr lang="en-US" sz="2000" b="0" i="0" dirty="0">
                <a:effectLst/>
                <a:latin typeface="Söhne"/>
              </a:rPr>
              <a:t>Identifying the most relevant features or risk factors for heart attacks can be challenging. Including irrelevant or redundant features can lead to overfitting, while omitting crucial ones can reduce model performance.</a:t>
            </a:r>
          </a:p>
          <a:p>
            <a:pPr algn="just">
              <a:lnSpc>
                <a:spcPct val="100000"/>
              </a:lnSpc>
              <a:spcBef>
                <a:spcPts val="600"/>
              </a:spcBef>
            </a:pPr>
            <a:r>
              <a:rPr lang="en-US" sz="2000" b="0" i="0" dirty="0">
                <a:effectLst/>
                <a:latin typeface="Söhne"/>
              </a:rPr>
              <a:t>Models that work well in one dataset or geographic region may not generalize to others. Adapting models for diverse populations and healthcare systems is a challenge.</a:t>
            </a:r>
          </a:p>
          <a:p>
            <a:pPr algn="just">
              <a:lnSpc>
                <a:spcPct val="100000"/>
              </a:lnSpc>
              <a:spcBef>
                <a:spcPts val="600"/>
              </a:spcBef>
            </a:pPr>
            <a:r>
              <a:rPr lang="en-US" sz="2000" b="0" i="0" dirty="0">
                <a:effectLst/>
                <a:latin typeface="Söhne"/>
              </a:rPr>
              <a:t>Rigorous testing and validation of the model's performance are necessary to ensure it meets the required standards for clinical use.</a:t>
            </a:r>
          </a:p>
          <a:p>
            <a:pPr algn="just">
              <a:lnSpc>
                <a:spcPct val="100000"/>
              </a:lnSpc>
              <a:spcBef>
                <a:spcPts val="600"/>
              </a:spcBef>
            </a:pPr>
            <a:endParaRPr lang="en-IN" sz="2000" dirty="0"/>
          </a:p>
        </p:txBody>
      </p:sp>
    </p:spTree>
    <p:extLst>
      <p:ext uri="{BB962C8B-B14F-4D97-AF65-F5344CB8AC3E}">
        <p14:creationId xmlns:p14="http://schemas.microsoft.com/office/powerpoint/2010/main" val="2076374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a:t>
            </a:r>
            <a:r>
              <a:rPr lang="en-IN" b="1" i="1" u="sng" dirty="0">
                <a:solidFill>
                  <a:srgbClr val="BABED8"/>
                </a:solidFill>
                <a:latin typeface="+mj-lt"/>
              </a:rPr>
              <a:t>SVC</a:t>
            </a:r>
            <a:r>
              <a:rPr lang="en-IN" b="1" i="1" u="sng" dirty="0">
                <a:solidFill>
                  <a:srgbClr val="BABED8"/>
                </a:solidFill>
                <a:effectLst/>
                <a:latin typeface="+mj-lt"/>
              </a:rPr>
              <a:t> ANALYSIS</a:t>
            </a: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69795781-1817-75E3-5E8F-97684CA220AF}"/>
              </a:ext>
            </a:extLst>
          </p:cNvPr>
          <p:cNvPicPr>
            <a:picLocks noChangeAspect="1"/>
          </p:cNvPicPr>
          <p:nvPr/>
        </p:nvPicPr>
        <p:blipFill>
          <a:blip r:embed="rId2"/>
          <a:stretch>
            <a:fillRect/>
          </a:stretch>
        </p:blipFill>
        <p:spPr>
          <a:xfrm>
            <a:off x="1428331" y="2362587"/>
            <a:ext cx="5982720" cy="3846034"/>
          </a:xfrm>
          <a:prstGeom prst="rect">
            <a:avLst/>
          </a:prstGeom>
        </p:spPr>
      </p:pic>
    </p:spTree>
    <p:extLst>
      <p:ext uri="{BB962C8B-B14F-4D97-AF65-F5344CB8AC3E}">
        <p14:creationId xmlns:p14="http://schemas.microsoft.com/office/powerpoint/2010/main" val="210031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KNN ANALYSIS</a:t>
            </a: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FC3172DA-0CAD-E278-8736-FA35535E81DD}"/>
              </a:ext>
            </a:extLst>
          </p:cNvPr>
          <p:cNvPicPr>
            <a:picLocks noChangeAspect="1"/>
          </p:cNvPicPr>
          <p:nvPr/>
        </p:nvPicPr>
        <p:blipFill>
          <a:blip r:embed="rId2"/>
          <a:stretch>
            <a:fillRect/>
          </a:stretch>
        </p:blipFill>
        <p:spPr>
          <a:xfrm>
            <a:off x="1095421" y="2283678"/>
            <a:ext cx="6558363" cy="4358486"/>
          </a:xfrm>
          <a:prstGeom prst="rect">
            <a:avLst/>
          </a:prstGeom>
        </p:spPr>
      </p:pic>
    </p:spTree>
    <p:extLst>
      <p:ext uri="{BB962C8B-B14F-4D97-AF65-F5344CB8AC3E}">
        <p14:creationId xmlns:p14="http://schemas.microsoft.com/office/powerpoint/2010/main" val="166077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KNN ANALYSIS</a:t>
            </a: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431164BA-055A-B0E0-5416-B6ADC58E3B72}"/>
              </a:ext>
            </a:extLst>
          </p:cNvPr>
          <p:cNvPicPr>
            <a:picLocks noChangeAspect="1"/>
          </p:cNvPicPr>
          <p:nvPr/>
        </p:nvPicPr>
        <p:blipFill>
          <a:blip r:embed="rId2"/>
          <a:stretch>
            <a:fillRect/>
          </a:stretch>
        </p:blipFill>
        <p:spPr>
          <a:xfrm>
            <a:off x="1243790" y="2487463"/>
            <a:ext cx="6089977" cy="3901714"/>
          </a:xfrm>
          <a:prstGeom prst="rect">
            <a:avLst/>
          </a:prstGeom>
        </p:spPr>
      </p:pic>
    </p:spTree>
    <p:extLst>
      <p:ext uri="{BB962C8B-B14F-4D97-AF65-F5344CB8AC3E}">
        <p14:creationId xmlns:p14="http://schemas.microsoft.com/office/powerpoint/2010/main" val="1361100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a:t>
            </a:r>
            <a:r>
              <a:rPr lang="en-IN" b="1" i="1" u="sng" dirty="0">
                <a:solidFill>
                  <a:srgbClr val="BABED8"/>
                </a:solidFill>
                <a:latin typeface="+mj-lt"/>
              </a:rPr>
              <a:t>DECISION TREE</a:t>
            </a:r>
            <a:r>
              <a:rPr lang="en-IN" b="1" i="1" u="sng" dirty="0">
                <a:solidFill>
                  <a:srgbClr val="BABED8"/>
                </a:solidFill>
                <a:effectLst/>
                <a:latin typeface="+mj-lt"/>
              </a:rPr>
              <a:t> ANALYSIS</a:t>
            </a: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E09CF131-57BB-EE8E-3A30-29318DC4752C}"/>
              </a:ext>
            </a:extLst>
          </p:cNvPr>
          <p:cNvPicPr>
            <a:picLocks noChangeAspect="1"/>
          </p:cNvPicPr>
          <p:nvPr/>
        </p:nvPicPr>
        <p:blipFill>
          <a:blip r:embed="rId2"/>
          <a:stretch>
            <a:fillRect/>
          </a:stretch>
        </p:blipFill>
        <p:spPr>
          <a:xfrm>
            <a:off x="703943" y="2670224"/>
            <a:ext cx="2150417" cy="1879811"/>
          </a:xfrm>
          <a:prstGeom prst="rect">
            <a:avLst/>
          </a:prstGeom>
        </p:spPr>
      </p:pic>
      <p:pic>
        <p:nvPicPr>
          <p:cNvPr id="8" name="Picture 7">
            <a:extLst>
              <a:ext uri="{FF2B5EF4-FFF2-40B4-BE49-F238E27FC236}">
                <a16:creationId xmlns:a16="http://schemas.microsoft.com/office/drawing/2014/main" id="{1AE2CA40-8A7F-02ED-A729-0220A8425799}"/>
              </a:ext>
            </a:extLst>
          </p:cNvPr>
          <p:cNvPicPr>
            <a:picLocks noChangeAspect="1"/>
          </p:cNvPicPr>
          <p:nvPr/>
        </p:nvPicPr>
        <p:blipFill>
          <a:blip r:embed="rId3"/>
          <a:stretch>
            <a:fillRect/>
          </a:stretch>
        </p:blipFill>
        <p:spPr>
          <a:xfrm>
            <a:off x="3499571" y="2670225"/>
            <a:ext cx="2118431" cy="1921799"/>
          </a:xfrm>
          <a:prstGeom prst="rect">
            <a:avLst/>
          </a:prstGeom>
        </p:spPr>
      </p:pic>
      <p:pic>
        <p:nvPicPr>
          <p:cNvPr id="10" name="Picture 9">
            <a:extLst>
              <a:ext uri="{FF2B5EF4-FFF2-40B4-BE49-F238E27FC236}">
                <a16:creationId xmlns:a16="http://schemas.microsoft.com/office/drawing/2014/main" id="{9FDA64B7-FC50-A9EC-92E7-9FC9168ADF29}"/>
              </a:ext>
            </a:extLst>
          </p:cNvPr>
          <p:cNvPicPr>
            <a:picLocks noChangeAspect="1"/>
          </p:cNvPicPr>
          <p:nvPr/>
        </p:nvPicPr>
        <p:blipFill>
          <a:blip r:embed="rId4"/>
          <a:stretch>
            <a:fillRect/>
          </a:stretch>
        </p:blipFill>
        <p:spPr>
          <a:xfrm>
            <a:off x="6263213" y="2670224"/>
            <a:ext cx="2197921" cy="1921800"/>
          </a:xfrm>
          <a:prstGeom prst="rect">
            <a:avLst/>
          </a:prstGeom>
        </p:spPr>
      </p:pic>
      <p:pic>
        <p:nvPicPr>
          <p:cNvPr id="12" name="Picture 11">
            <a:extLst>
              <a:ext uri="{FF2B5EF4-FFF2-40B4-BE49-F238E27FC236}">
                <a16:creationId xmlns:a16="http://schemas.microsoft.com/office/drawing/2014/main" id="{F6D9D1B2-886F-E043-5659-74944E5AE82F}"/>
              </a:ext>
            </a:extLst>
          </p:cNvPr>
          <p:cNvPicPr>
            <a:picLocks noChangeAspect="1"/>
          </p:cNvPicPr>
          <p:nvPr/>
        </p:nvPicPr>
        <p:blipFill>
          <a:blip r:embed="rId5"/>
          <a:stretch>
            <a:fillRect/>
          </a:stretch>
        </p:blipFill>
        <p:spPr>
          <a:xfrm>
            <a:off x="677334" y="4792703"/>
            <a:ext cx="2079791" cy="1879811"/>
          </a:xfrm>
          <a:prstGeom prst="rect">
            <a:avLst/>
          </a:prstGeom>
        </p:spPr>
      </p:pic>
      <p:pic>
        <p:nvPicPr>
          <p:cNvPr id="14" name="Picture 13">
            <a:extLst>
              <a:ext uri="{FF2B5EF4-FFF2-40B4-BE49-F238E27FC236}">
                <a16:creationId xmlns:a16="http://schemas.microsoft.com/office/drawing/2014/main" id="{EE2A48FD-6BCB-0430-BAAC-559BB63B16ED}"/>
              </a:ext>
            </a:extLst>
          </p:cNvPr>
          <p:cNvPicPr>
            <a:picLocks noChangeAspect="1"/>
          </p:cNvPicPr>
          <p:nvPr/>
        </p:nvPicPr>
        <p:blipFill>
          <a:blip r:embed="rId6"/>
          <a:stretch>
            <a:fillRect/>
          </a:stretch>
        </p:blipFill>
        <p:spPr>
          <a:xfrm>
            <a:off x="3499571" y="4792703"/>
            <a:ext cx="2260763" cy="1993894"/>
          </a:xfrm>
          <a:prstGeom prst="rect">
            <a:avLst/>
          </a:prstGeom>
        </p:spPr>
      </p:pic>
    </p:spTree>
    <p:extLst>
      <p:ext uri="{BB962C8B-B14F-4D97-AF65-F5344CB8AC3E}">
        <p14:creationId xmlns:p14="http://schemas.microsoft.com/office/powerpoint/2010/main" val="4114133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ENSEMBLE </a:t>
            </a:r>
            <a:r>
              <a:rPr lang="en-IN" b="1" i="1" u="sng" dirty="0">
                <a:solidFill>
                  <a:srgbClr val="BABED8"/>
                </a:solidFill>
                <a:latin typeface="+mj-lt"/>
              </a:rPr>
              <a:t>DECISION TREE</a:t>
            </a:r>
            <a:r>
              <a:rPr lang="en-IN" b="1" i="1" u="sng" dirty="0">
                <a:solidFill>
                  <a:srgbClr val="BABED8"/>
                </a:solidFill>
                <a:effectLst/>
                <a:latin typeface="+mj-lt"/>
              </a:rPr>
              <a:t> ANALYSIS</a:t>
            </a: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4931ACF7-AC7D-FA34-5ED4-67D53B1C1840}"/>
              </a:ext>
            </a:extLst>
          </p:cNvPr>
          <p:cNvPicPr>
            <a:picLocks noChangeAspect="1"/>
          </p:cNvPicPr>
          <p:nvPr/>
        </p:nvPicPr>
        <p:blipFill>
          <a:blip r:embed="rId2"/>
          <a:stretch>
            <a:fillRect/>
          </a:stretch>
        </p:blipFill>
        <p:spPr>
          <a:xfrm>
            <a:off x="1736165" y="2413679"/>
            <a:ext cx="6182446" cy="3939071"/>
          </a:xfrm>
          <a:prstGeom prst="rect">
            <a:avLst/>
          </a:prstGeom>
        </p:spPr>
      </p:pic>
    </p:spTree>
    <p:extLst>
      <p:ext uri="{BB962C8B-B14F-4D97-AF65-F5344CB8AC3E}">
        <p14:creationId xmlns:p14="http://schemas.microsoft.com/office/powerpoint/2010/main" val="3159163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latin typeface="+mj-lt"/>
              </a:rPr>
              <a:t>HYPERPARAMETER TUNING</a:t>
            </a:r>
            <a:endParaRPr lang="en-IN" b="1" i="1" u="sng" dirty="0">
              <a:solidFill>
                <a:srgbClr val="BABED8"/>
              </a:solidFill>
              <a:effectLst/>
              <a:latin typeface="+mj-lt"/>
            </a:endParaRPr>
          </a:p>
          <a:p>
            <a:endParaRPr lang="en-IN" b="1" i="1" u="sng" dirty="0">
              <a:solidFill>
                <a:srgbClr val="BABED8"/>
              </a:solidFill>
              <a:effectLst/>
              <a:latin typeface="+mj-lt"/>
            </a:endParaRPr>
          </a:p>
          <a:p>
            <a:endParaRPr lang="en-GB" b="1" i="1" u="sng" dirty="0"/>
          </a:p>
          <a:p>
            <a:endParaRPr lang="en-IN" b="1" i="1" u="sng" dirty="0"/>
          </a:p>
        </p:txBody>
      </p:sp>
      <p:pic>
        <p:nvPicPr>
          <p:cNvPr id="6" name="Picture 5">
            <a:extLst>
              <a:ext uri="{FF2B5EF4-FFF2-40B4-BE49-F238E27FC236}">
                <a16:creationId xmlns:a16="http://schemas.microsoft.com/office/drawing/2014/main" id="{82C0B63F-082F-765E-935C-993CDB12C2D5}"/>
              </a:ext>
            </a:extLst>
          </p:cNvPr>
          <p:cNvPicPr>
            <a:picLocks noChangeAspect="1"/>
          </p:cNvPicPr>
          <p:nvPr/>
        </p:nvPicPr>
        <p:blipFill>
          <a:blip r:embed="rId2"/>
          <a:stretch>
            <a:fillRect/>
          </a:stretch>
        </p:blipFill>
        <p:spPr>
          <a:xfrm>
            <a:off x="1696251" y="2656048"/>
            <a:ext cx="5810292" cy="3300437"/>
          </a:xfrm>
          <a:prstGeom prst="rect">
            <a:avLst/>
          </a:prstGeom>
        </p:spPr>
      </p:pic>
    </p:spTree>
    <p:extLst>
      <p:ext uri="{BB962C8B-B14F-4D97-AF65-F5344CB8AC3E}">
        <p14:creationId xmlns:p14="http://schemas.microsoft.com/office/powerpoint/2010/main" val="1693490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ERROR AND LOSS CURV</a:t>
            </a:r>
            <a:r>
              <a:rPr lang="en-IN" b="1" i="1" u="sng" dirty="0">
                <a:solidFill>
                  <a:srgbClr val="BABED8"/>
                </a:solidFill>
                <a:latin typeface="+mj-lt"/>
              </a:rPr>
              <a:t>ES (DECISION TREE)</a:t>
            </a:r>
          </a:p>
          <a:p>
            <a:endParaRPr lang="en-IN" b="1" i="1" u="sng" dirty="0">
              <a:solidFill>
                <a:srgbClr val="BABED8"/>
              </a:solidFill>
              <a:effectLst/>
              <a:latin typeface="+mj-lt"/>
            </a:endParaRP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82113E6E-8186-75AB-F79A-D7C3D3AC71CE}"/>
              </a:ext>
            </a:extLst>
          </p:cNvPr>
          <p:cNvPicPr>
            <a:picLocks noChangeAspect="1"/>
          </p:cNvPicPr>
          <p:nvPr/>
        </p:nvPicPr>
        <p:blipFill>
          <a:blip r:embed="rId2"/>
          <a:stretch>
            <a:fillRect/>
          </a:stretch>
        </p:blipFill>
        <p:spPr>
          <a:xfrm>
            <a:off x="3000836" y="2288322"/>
            <a:ext cx="3599554" cy="4516827"/>
          </a:xfrm>
          <a:prstGeom prst="rect">
            <a:avLst/>
          </a:prstGeom>
        </p:spPr>
      </p:pic>
    </p:spTree>
    <p:extLst>
      <p:ext uri="{BB962C8B-B14F-4D97-AF65-F5344CB8AC3E}">
        <p14:creationId xmlns:p14="http://schemas.microsoft.com/office/powerpoint/2010/main" val="90306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9EF-7657-AF13-2598-3AFE6BB3C2BF}"/>
              </a:ext>
            </a:extLst>
          </p:cNvPr>
          <p:cNvSpPr>
            <a:spLocks noGrp="1"/>
          </p:cNvSpPr>
          <p:nvPr>
            <p:ph type="title"/>
          </p:nvPr>
        </p:nvSpPr>
        <p:spPr/>
        <p:txBody>
          <a:bodyPr/>
          <a:lstStyle/>
          <a:p>
            <a:r>
              <a:rPr lang="en-GB" dirty="0"/>
              <a:t>RESULTS</a:t>
            </a:r>
            <a:endParaRPr lang="en-IN" dirty="0"/>
          </a:p>
        </p:txBody>
      </p:sp>
      <p:sp>
        <p:nvSpPr>
          <p:cNvPr id="3" name="Content Placeholder 2">
            <a:extLst>
              <a:ext uri="{FF2B5EF4-FFF2-40B4-BE49-F238E27FC236}">
                <a16:creationId xmlns:a16="http://schemas.microsoft.com/office/drawing/2014/main" id="{0ED85DE7-B7DB-F230-D8F0-A881F2596308}"/>
              </a:ext>
            </a:extLst>
          </p:cNvPr>
          <p:cNvSpPr>
            <a:spLocks noGrp="1"/>
          </p:cNvSpPr>
          <p:nvPr>
            <p:ph idx="1"/>
          </p:nvPr>
        </p:nvSpPr>
        <p:spPr>
          <a:xfrm>
            <a:off x="487028" y="1742843"/>
            <a:ext cx="8596668" cy="3880773"/>
          </a:xfrm>
        </p:spPr>
        <p:txBody>
          <a:bodyPr/>
          <a:lstStyle/>
          <a:p>
            <a:r>
              <a:rPr lang="en-IN" b="1" i="1" u="sng" dirty="0">
                <a:solidFill>
                  <a:srgbClr val="BABED8"/>
                </a:solidFill>
                <a:effectLst/>
                <a:latin typeface="+mj-lt"/>
              </a:rPr>
              <a:t>ERROR AND LOSS CURV</a:t>
            </a:r>
            <a:r>
              <a:rPr lang="en-IN" b="1" i="1" u="sng" dirty="0">
                <a:solidFill>
                  <a:srgbClr val="BABED8"/>
                </a:solidFill>
                <a:latin typeface="+mj-lt"/>
              </a:rPr>
              <a:t>ES (DECISION TREE)</a:t>
            </a:r>
          </a:p>
          <a:p>
            <a:endParaRPr lang="en-IN" b="1" i="1" u="sng" dirty="0">
              <a:solidFill>
                <a:srgbClr val="BABED8"/>
              </a:solidFill>
              <a:effectLst/>
              <a:latin typeface="+mj-lt"/>
            </a:endParaRPr>
          </a:p>
          <a:p>
            <a:endParaRPr lang="en-IN" b="1" i="1" u="sng" dirty="0">
              <a:solidFill>
                <a:srgbClr val="BABED8"/>
              </a:solidFill>
              <a:effectLst/>
              <a:latin typeface="+mj-lt"/>
            </a:endParaRPr>
          </a:p>
          <a:p>
            <a:endParaRPr lang="en-GB" b="1" i="1" u="sng" dirty="0"/>
          </a:p>
          <a:p>
            <a:endParaRPr lang="en-IN" b="1" i="1" u="sng" dirty="0"/>
          </a:p>
        </p:txBody>
      </p:sp>
      <p:pic>
        <p:nvPicPr>
          <p:cNvPr id="5" name="Picture 4">
            <a:extLst>
              <a:ext uri="{FF2B5EF4-FFF2-40B4-BE49-F238E27FC236}">
                <a16:creationId xmlns:a16="http://schemas.microsoft.com/office/drawing/2014/main" id="{82113E6E-8186-75AB-F79A-D7C3D3AC71CE}"/>
              </a:ext>
            </a:extLst>
          </p:cNvPr>
          <p:cNvPicPr>
            <a:picLocks noChangeAspect="1"/>
          </p:cNvPicPr>
          <p:nvPr/>
        </p:nvPicPr>
        <p:blipFill>
          <a:blip r:embed="rId2"/>
          <a:stretch>
            <a:fillRect/>
          </a:stretch>
        </p:blipFill>
        <p:spPr>
          <a:xfrm>
            <a:off x="3000836" y="2288322"/>
            <a:ext cx="3599554" cy="4516827"/>
          </a:xfrm>
          <a:prstGeom prst="rect">
            <a:avLst/>
          </a:prstGeom>
        </p:spPr>
      </p:pic>
    </p:spTree>
    <p:extLst>
      <p:ext uri="{BB962C8B-B14F-4D97-AF65-F5344CB8AC3E}">
        <p14:creationId xmlns:p14="http://schemas.microsoft.com/office/powerpoint/2010/main" val="2190275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BA5E-7F0C-2E4A-F2BC-8C8CCFB3FB52}"/>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BC13C4B-D217-963F-8081-366733301183}"/>
              </a:ext>
            </a:extLst>
          </p:cNvPr>
          <p:cNvSpPr>
            <a:spLocks noGrp="1"/>
          </p:cNvSpPr>
          <p:nvPr>
            <p:ph idx="1"/>
          </p:nvPr>
        </p:nvSpPr>
        <p:spPr/>
        <p:txBody>
          <a:bodyPr>
            <a:normAutofit fontScale="92500" lnSpcReduction="10000"/>
          </a:bodyPr>
          <a:lstStyle/>
          <a:p>
            <a:r>
              <a:rPr lang="en-IN" dirty="0" err="1"/>
              <a:t>lnk</a:t>
            </a:r>
            <a:r>
              <a:rPr lang="en-IN" dirty="0"/>
              <a:t> for models:</a:t>
            </a:r>
          </a:p>
          <a:p>
            <a:r>
              <a:rPr lang="en-IN" dirty="0">
                <a:hlinkClick r:id="rId2"/>
              </a:rPr>
              <a:t>https://towardsdatascience.com/building-a-logistic-regression-in-python-step-by-step-becd4d56c9c8</a:t>
            </a:r>
            <a:endParaRPr lang="en-IN" dirty="0"/>
          </a:p>
          <a:p>
            <a:r>
              <a:rPr lang="en-IN" dirty="0">
                <a:hlinkClick r:id="rId3"/>
              </a:rPr>
              <a:t>https://towardsdatascience.com/random-forest-in-python-24d0893d51c0</a:t>
            </a:r>
            <a:endParaRPr lang="en-IN" dirty="0"/>
          </a:p>
          <a:p>
            <a:r>
              <a:rPr lang="en-IN" dirty="0">
                <a:hlinkClick r:id="rId4"/>
              </a:rPr>
              <a:t>https://towardsdatascience.com/an-exhaustive-guide-to-classification-using-decision-trees-8d472e77223f</a:t>
            </a:r>
            <a:endParaRPr lang="en-IN" dirty="0"/>
          </a:p>
          <a:p>
            <a:pPr marL="0" indent="0">
              <a:buNone/>
            </a:pPr>
            <a:endParaRPr lang="en-IN" dirty="0"/>
          </a:p>
          <a:p>
            <a:r>
              <a:rPr lang="en-IN" dirty="0"/>
              <a:t>Papers:</a:t>
            </a:r>
          </a:p>
          <a:p>
            <a:r>
              <a:rPr lang="en-IN" dirty="0">
                <a:hlinkClick r:id="rId5"/>
              </a:rPr>
              <a:t>https://ieeexplore.ieee.org/abstract/document/9362842/</a:t>
            </a:r>
          </a:p>
          <a:p>
            <a:r>
              <a:rPr lang="en-IN" dirty="0">
                <a:hlinkClick r:id="rId5"/>
              </a:rPr>
              <a:t>https://ieeexplore.ieee.org/document/9848885</a:t>
            </a:r>
            <a:endParaRPr lang="en-IN" dirty="0"/>
          </a:p>
          <a:p>
            <a:r>
              <a:rPr lang="en-IN" dirty="0">
                <a:hlinkClick r:id="rId6"/>
              </a:rPr>
              <a:t>https://dl.acm.org/doi/abs/10.1145/3342999.3343015</a:t>
            </a:r>
            <a:endParaRPr lang="en-IN" dirty="0"/>
          </a:p>
          <a:p>
            <a:endParaRPr lang="en-IN" dirty="0"/>
          </a:p>
        </p:txBody>
      </p:sp>
    </p:spTree>
    <p:extLst>
      <p:ext uri="{BB962C8B-B14F-4D97-AF65-F5344CB8AC3E}">
        <p14:creationId xmlns:p14="http://schemas.microsoft.com/office/powerpoint/2010/main" val="114978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3FED-2165-3BCA-4773-99205C220287}"/>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3CA24963-D410-47D9-FC79-799129A1EF4B}"/>
              </a:ext>
            </a:extLst>
          </p:cNvPr>
          <p:cNvSpPr>
            <a:spLocks noGrp="1"/>
          </p:cNvSpPr>
          <p:nvPr>
            <p:ph idx="1"/>
          </p:nvPr>
        </p:nvSpPr>
        <p:spPr/>
        <p:txBody>
          <a:bodyPr>
            <a:normAutofit fontScale="25000" lnSpcReduction="20000"/>
          </a:bodyPr>
          <a:lstStyle/>
          <a:p>
            <a:r>
              <a:rPr lang="en-IN" sz="8000" dirty="0">
                <a:hlinkClick r:id="rId2"/>
              </a:rPr>
              <a:t>UCI Machine Learning Repository</a:t>
            </a:r>
            <a:endParaRPr lang="en-IN" sz="8000" dirty="0"/>
          </a:p>
          <a:p>
            <a:endParaRPr lang="en-GB" sz="6400" dirty="0">
              <a:latin typeface="Söhne"/>
            </a:endParaRPr>
          </a:p>
          <a:p>
            <a:r>
              <a:rPr lang="en-GB" sz="7200" dirty="0">
                <a:latin typeface="Söhne"/>
              </a:rPr>
              <a:t>The dataset consists of 303 instances and 14 attributes, including age, sex, chest pain type, resting blood pressure, cholesterol level, fasting blood sugar, electrocardiographic results, maximum heart rate achieved, exercise-induced angina, ST depression, the slope of the peak exercise ST segment, number of major vessels, and thalassemia type.</a:t>
            </a:r>
          </a:p>
          <a:p>
            <a:endParaRPr lang="en-GB" sz="7200" dirty="0">
              <a:latin typeface="Söhne"/>
            </a:endParaRPr>
          </a:p>
          <a:p>
            <a:r>
              <a:rPr lang="en-GB" sz="7200" dirty="0">
                <a:latin typeface="Söhne"/>
              </a:rPr>
              <a:t>The primary objective is to predict the presence or absence of heart disease, making it suitable for binary classification tasks.</a:t>
            </a:r>
          </a:p>
          <a:p>
            <a:endParaRPr lang="en-GB" sz="7200" dirty="0">
              <a:latin typeface="Söhne"/>
            </a:endParaRPr>
          </a:p>
          <a:p>
            <a:r>
              <a:rPr lang="en-GB" sz="7200" dirty="0">
                <a:latin typeface="Söhne"/>
              </a:rPr>
              <a:t>The dataset includes numerical, categorical, and binary features.</a:t>
            </a:r>
          </a:p>
          <a:p>
            <a:endParaRPr lang="en-GB" sz="7200" dirty="0">
              <a:latin typeface="Söhne"/>
            </a:endParaRPr>
          </a:p>
          <a:p>
            <a:r>
              <a:rPr lang="en-GB" sz="7200" dirty="0">
                <a:latin typeface="Söhne"/>
              </a:rPr>
              <a:t>Preprocessing is applied to handle missing values and outliers.</a:t>
            </a:r>
          </a:p>
          <a:p>
            <a:pPr marL="0" indent="0">
              <a:buNone/>
            </a:pPr>
            <a:endParaRPr lang="en-GB" sz="7200" dirty="0">
              <a:latin typeface="Söhne"/>
            </a:endParaRPr>
          </a:p>
          <a:p>
            <a:r>
              <a:rPr lang="en-GB" sz="7200" dirty="0">
                <a:latin typeface="Söhne"/>
              </a:rPr>
              <a:t>The dataset is credited to the UCI Machine Learning Repository, and appropriate citation guidelines have been followed.</a:t>
            </a:r>
          </a:p>
          <a:p>
            <a:pPr marL="0" indent="0">
              <a:buNone/>
            </a:pPr>
            <a:endParaRPr lang="en-GB" dirty="0"/>
          </a:p>
        </p:txBody>
      </p:sp>
    </p:spTree>
    <p:extLst>
      <p:ext uri="{BB962C8B-B14F-4D97-AF65-F5344CB8AC3E}">
        <p14:creationId xmlns:p14="http://schemas.microsoft.com/office/powerpoint/2010/main" val="240047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786855"/>
            <a:ext cx="8596668" cy="4254507"/>
          </a:xfrm>
        </p:spPr>
        <p:txBody>
          <a:bodyPr/>
          <a:lstStyle/>
          <a:p>
            <a:pPr marL="0" indent="0">
              <a:buNone/>
            </a:pPr>
            <a:r>
              <a:rPr lang="en-GB" dirty="0"/>
              <a:t>DATA:</a:t>
            </a:r>
          </a:p>
          <a:p>
            <a:endParaRPr lang="en-IN" dirty="0"/>
          </a:p>
        </p:txBody>
      </p:sp>
      <p:pic>
        <p:nvPicPr>
          <p:cNvPr id="7" name="Picture 6">
            <a:extLst>
              <a:ext uri="{FF2B5EF4-FFF2-40B4-BE49-F238E27FC236}">
                <a16:creationId xmlns:a16="http://schemas.microsoft.com/office/drawing/2014/main" id="{9B2A7753-9D07-4F96-4F6B-FC426DEFB296}"/>
              </a:ext>
            </a:extLst>
          </p:cNvPr>
          <p:cNvPicPr>
            <a:picLocks noChangeAspect="1"/>
          </p:cNvPicPr>
          <p:nvPr/>
        </p:nvPicPr>
        <p:blipFill>
          <a:blip r:embed="rId2"/>
          <a:stretch>
            <a:fillRect/>
          </a:stretch>
        </p:blipFill>
        <p:spPr>
          <a:xfrm>
            <a:off x="910844" y="2517086"/>
            <a:ext cx="8129647" cy="3524276"/>
          </a:xfrm>
          <a:prstGeom prst="rect">
            <a:avLst/>
          </a:prstGeom>
        </p:spPr>
      </p:pic>
    </p:spTree>
    <p:extLst>
      <p:ext uri="{BB962C8B-B14F-4D97-AF65-F5344CB8AC3E}">
        <p14:creationId xmlns:p14="http://schemas.microsoft.com/office/powerpoint/2010/main" val="109990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669409"/>
            <a:ext cx="8596668" cy="4371953"/>
          </a:xfrm>
        </p:spPr>
        <p:txBody>
          <a:bodyPr/>
          <a:lstStyle/>
          <a:p>
            <a:pPr marL="0" indent="0">
              <a:buNone/>
            </a:pPr>
            <a:r>
              <a:rPr lang="en-GB" dirty="0"/>
              <a:t>DATA PREPROCESSING:</a:t>
            </a:r>
          </a:p>
          <a:p>
            <a:endParaRPr lang="en-IN" dirty="0"/>
          </a:p>
        </p:txBody>
      </p:sp>
      <p:pic>
        <p:nvPicPr>
          <p:cNvPr id="6" name="Picture 5">
            <a:extLst>
              <a:ext uri="{FF2B5EF4-FFF2-40B4-BE49-F238E27FC236}">
                <a16:creationId xmlns:a16="http://schemas.microsoft.com/office/drawing/2014/main" id="{09113FC7-BFAD-6D3F-117A-C0993ECFCE69}"/>
              </a:ext>
            </a:extLst>
          </p:cNvPr>
          <p:cNvPicPr>
            <a:picLocks noChangeAspect="1"/>
          </p:cNvPicPr>
          <p:nvPr/>
        </p:nvPicPr>
        <p:blipFill>
          <a:blip r:embed="rId2"/>
          <a:stretch>
            <a:fillRect/>
          </a:stretch>
        </p:blipFill>
        <p:spPr>
          <a:xfrm>
            <a:off x="746984" y="2461879"/>
            <a:ext cx="8457367" cy="3786521"/>
          </a:xfrm>
          <a:prstGeom prst="rect">
            <a:avLst/>
          </a:prstGeom>
        </p:spPr>
      </p:pic>
    </p:spTree>
    <p:extLst>
      <p:ext uri="{BB962C8B-B14F-4D97-AF65-F5344CB8AC3E}">
        <p14:creationId xmlns:p14="http://schemas.microsoft.com/office/powerpoint/2010/main" val="244889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786855"/>
            <a:ext cx="8596668" cy="4254507"/>
          </a:xfrm>
        </p:spPr>
        <p:txBody>
          <a:bodyPr/>
          <a:lstStyle/>
          <a:p>
            <a:pPr marL="0" indent="0">
              <a:buNone/>
            </a:pPr>
            <a:r>
              <a:rPr lang="en-GB" dirty="0"/>
              <a:t>DATA PREPROCESSING:</a:t>
            </a:r>
          </a:p>
          <a:p>
            <a:endParaRPr lang="en-IN" dirty="0"/>
          </a:p>
        </p:txBody>
      </p:sp>
      <p:pic>
        <p:nvPicPr>
          <p:cNvPr id="5" name="Picture 4">
            <a:extLst>
              <a:ext uri="{FF2B5EF4-FFF2-40B4-BE49-F238E27FC236}">
                <a16:creationId xmlns:a16="http://schemas.microsoft.com/office/drawing/2014/main" id="{A7581A6F-B2D2-86FA-618A-62C36312949B}"/>
              </a:ext>
            </a:extLst>
          </p:cNvPr>
          <p:cNvPicPr>
            <a:picLocks noChangeAspect="1"/>
          </p:cNvPicPr>
          <p:nvPr/>
        </p:nvPicPr>
        <p:blipFill>
          <a:blip r:embed="rId2"/>
          <a:stretch>
            <a:fillRect/>
          </a:stretch>
        </p:blipFill>
        <p:spPr>
          <a:xfrm>
            <a:off x="849681" y="2160589"/>
            <a:ext cx="8251974" cy="3880773"/>
          </a:xfrm>
          <a:prstGeom prst="rect">
            <a:avLst/>
          </a:prstGeom>
        </p:spPr>
      </p:pic>
    </p:spTree>
    <p:extLst>
      <p:ext uri="{BB962C8B-B14F-4D97-AF65-F5344CB8AC3E}">
        <p14:creationId xmlns:p14="http://schemas.microsoft.com/office/powerpoint/2010/main" val="257152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9BC8-671A-A550-0BC9-CA46BC65621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287FFC82-0456-BBFD-0FC1-7A6A7F6D5F5F}"/>
              </a:ext>
            </a:extLst>
          </p:cNvPr>
          <p:cNvSpPr>
            <a:spLocks noGrp="1"/>
          </p:cNvSpPr>
          <p:nvPr>
            <p:ph idx="1"/>
          </p:nvPr>
        </p:nvSpPr>
        <p:spPr>
          <a:xfrm>
            <a:off x="677334" y="1652631"/>
            <a:ext cx="8596668" cy="4388731"/>
          </a:xfrm>
        </p:spPr>
        <p:txBody>
          <a:bodyPr/>
          <a:lstStyle/>
          <a:p>
            <a:pPr marL="0" indent="0">
              <a:buNone/>
            </a:pPr>
            <a:r>
              <a:rPr lang="en-GB" dirty="0"/>
              <a:t>DATA PREPROCESSING:</a:t>
            </a:r>
          </a:p>
          <a:p>
            <a:endParaRPr lang="en-IN" dirty="0"/>
          </a:p>
        </p:txBody>
      </p:sp>
      <p:pic>
        <p:nvPicPr>
          <p:cNvPr id="6" name="Picture 5">
            <a:extLst>
              <a:ext uri="{FF2B5EF4-FFF2-40B4-BE49-F238E27FC236}">
                <a16:creationId xmlns:a16="http://schemas.microsoft.com/office/drawing/2014/main" id="{05AAED57-A361-D899-4F84-3FA2367A9F59}"/>
              </a:ext>
            </a:extLst>
          </p:cNvPr>
          <p:cNvPicPr>
            <a:picLocks noChangeAspect="1"/>
          </p:cNvPicPr>
          <p:nvPr/>
        </p:nvPicPr>
        <p:blipFill>
          <a:blip r:embed="rId2"/>
          <a:stretch>
            <a:fillRect/>
          </a:stretch>
        </p:blipFill>
        <p:spPr>
          <a:xfrm>
            <a:off x="2287818" y="2223083"/>
            <a:ext cx="5529237" cy="4127613"/>
          </a:xfrm>
          <a:prstGeom prst="rect">
            <a:avLst/>
          </a:prstGeom>
        </p:spPr>
      </p:pic>
    </p:spTree>
    <p:extLst>
      <p:ext uri="{BB962C8B-B14F-4D97-AF65-F5344CB8AC3E}">
        <p14:creationId xmlns:p14="http://schemas.microsoft.com/office/powerpoint/2010/main" val="21910861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425</TotalTime>
  <Words>4517</Words>
  <Application>Microsoft Office PowerPoint</Application>
  <PresentationFormat>Widescreen</PresentationFormat>
  <Paragraphs>472</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Söhne</vt:lpstr>
      <vt:lpstr>Trebuchet MS</vt:lpstr>
      <vt:lpstr>Wingdings 3</vt:lpstr>
      <vt:lpstr>Facet</vt:lpstr>
      <vt:lpstr> 19CSE305 – Machine Learning Heart Attack Predictor</vt:lpstr>
      <vt:lpstr>Introduction</vt:lpstr>
      <vt:lpstr>Motivation/Significance</vt:lpstr>
      <vt:lpstr>Challenges</vt:lpstr>
      <vt:lpstr>Dataset Description</vt:lpstr>
      <vt:lpstr>Results</vt:lpstr>
      <vt:lpstr>Results</vt:lpstr>
      <vt:lpstr>Results</vt:lpstr>
      <vt:lpstr>Results</vt:lpstr>
      <vt:lpstr>Results</vt:lpstr>
      <vt:lpstr>Results</vt:lpstr>
      <vt:lpstr>Results</vt:lpstr>
      <vt:lpstr>Results</vt:lpstr>
      <vt:lpstr>Results</vt:lpstr>
      <vt:lpstr>Result Comparison</vt:lpstr>
      <vt:lpstr>Results</vt:lpstr>
      <vt:lpstr>Results</vt:lpstr>
      <vt:lpstr>Review-1 Final Comparison</vt:lpstr>
      <vt:lpstr>Review-1 Final Comparison</vt:lpstr>
      <vt:lpstr>Review-2</vt:lpstr>
      <vt:lpstr>Supervised Models</vt:lpstr>
      <vt:lpstr>Supervised Models</vt:lpstr>
      <vt:lpstr>Supervised Models</vt:lpstr>
      <vt:lpstr>Probabilistic  Models</vt:lpstr>
      <vt:lpstr>Probabilistic &amp; Unsupervised models</vt:lpstr>
      <vt:lpstr>Unsupervised Models</vt:lpstr>
      <vt:lpstr>Ensemble models</vt:lpstr>
      <vt:lpstr>Ensemble models</vt:lpstr>
      <vt:lpstr>Ensemble models</vt:lpstr>
      <vt:lpstr>RESULTS</vt:lpstr>
      <vt:lpstr>RESULTS</vt:lpstr>
      <vt:lpstr>RESULTS</vt:lpstr>
      <vt:lpstr>RESULTS</vt:lpstr>
      <vt:lpstr>PowerPoint Presentation</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Attack Predictor</dc:title>
  <dc:creator>Yoshni Nandha Kishore - [CB.EN.U4ECE21265]</dc:creator>
  <cp:lastModifiedBy>Guruprasath M - [CB.EN.U4CSE21020]</cp:lastModifiedBy>
  <cp:revision>22</cp:revision>
  <dcterms:created xsi:type="dcterms:W3CDTF">2023-11-02T12:54:51Z</dcterms:created>
  <dcterms:modified xsi:type="dcterms:W3CDTF">2024-02-23T05:13:08Z</dcterms:modified>
</cp:coreProperties>
</file>